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6.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7.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0.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2.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3.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4.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25.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6.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7.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8.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notesSlides/notesSlide29.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30.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31.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3" r:id="rId2"/>
    <p:sldId id="260" r:id="rId3"/>
    <p:sldId id="265" r:id="rId4"/>
    <p:sldId id="264" r:id="rId5"/>
    <p:sldId id="267" r:id="rId6"/>
    <p:sldId id="270" r:id="rId7"/>
    <p:sldId id="268" r:id="rId8"/>
    <p:sldId id="269" r:id="rId9"/>
    <p:sldId id="271" r:id="rId10"/>
    <p:sldId id="272" r:id="rId11"/>
    <p:sldId id="273"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00" r:id="rId27"/>
    <p:sldId id="274" r:id="rId28"/>
    <p:sldId id="275" r:id="rId29"/>
    <p:sldId id="325" r:id="rId30"/>
    <p:sldId id="309" r:id="rId31"/>
    <p:sldId id="326" r:id="rId32"/>
    <p:sldId id="30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er Finan" initials="EF" lastIdx="15" clrIdx="0">
    <p:extLst>
      <p:ext uri="{19B8F6BF-5375-455C-9EA6-DF929625EA0E}">
        <p15:presenceInfo xmlns:p15="http://schemas.microsoft.com/office/powerpoint/2012/main" userId="626b18e0bedbdb25" providerId="Windows Live"/>
      </p:ext>
    </p:extLst>
  </p:cmAuthor>
  <p:cmAuthor id="2" name="Latchman, Andrew" initials="LA" lastIdx="6" clrIdx="1">
    <p:extLst>
      <p:ext uri="{19B8F6BF-5375-455C-9EA6-DF929625EA0E}">
        <p15:presenceInfo xmlns:p15="http://schemas.microsoft.com/office/powerpoint/2012/main" userId="S::latchm@mcmaster.ca::612b23b8-460e-4c71-a75a-83de8b0872be" providerId="AD"/>
      </p:ext>
    </p:extLst>
  </p:cmAuthor>
  <p:cmAuthor id="3" name="Anik Roy" initials="AR" lastIdx="41" clrIdx="2">
    <p:extLst>
      <p:ext uri="{19B8F6BF-5375-455C-9EA6-DF929625EA0E}">
        <p15:presenceInfo xmlns:p15="http://schemas.microsoft.com/office/powerpoint/2012/main" userId="Anik Roy" providerId="None"/>
      </p:ext>
    </p:extLst>
  </p:cmAuthor>
  <p:cmAuthor id="4" name="Marie-Claire Lebel" initials="ML" lastIdx="6" clrIdx="3">
    <p:extLst>
      <p:ext uri="{19B8F6BF-5375-455C-9EA6-DF929625EA0E}">
        <p15:presenceInfo xmlns:p15="http://schemas.microsoft.com/office/powerpoint/2012/main" userId="2b648f3f56227fa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33FF"/>
    <a:srgbClr val="9933FF"/>
    <a:srgbClr val="134576"/>
    <a:srgbClr val="EAE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51" autoAdjust="0"/>
    <p:restoredTop sz="72131" autoAdjust="0"/>
  </p:normalViewPr>
  <p:slideViewPr>
    <p:cSldViewPr>
      <p:cViewPr varScale="1">
        <p:scale>
          <a:sx n="74" d="100"/>
          <a:sy n="74" d="100"/>
        </p:scale>
        <p:origin x="992" y="168"/>
      </p:cViewPr>
      <p:guideLst>
        <p:guide orient="horz" pos="2160"/>
        <p:guide pos="2880"/>
      </p:guideLst>
    </p:cSldViewPr>
  </p:slideViewPr>
  <p:outlineViewPr>
    <p:cViewPr>
      <p:scale>
        <a:sx n="33" d="100"/>
        <a:sy n="33" d="100"/>
      </p:scale>
      <p:origin x="0" y="-8484"/>
    </p:cViewPr>
  </p:outlineViewPr>
  <p:notesTextViewPr>
    <p:cViewPr>
      <p:scale>
        <a:sx n="1" d="1"/>
        <a:sy n="1" d="1"/>
      </p:scale>
      <p:origin x="0" y="0"/>
    </p:cViewPr>
  </p:notesTextViewPr>
  <p:notesViewPr>
    <p:cSldViewPr>
      <p:cViewPr varScale="1">
        <p:scale>
          <a:sx n="74" d="100"/>
          <a:sy n="74" d="100"/>
        </p:scale>
        <p:origin x="2082"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D066B0-960B-46BA-9756-C9D030A5108F}" type="datetimeFigureOut">
              <a:rPr lang="en-CA" smtClean="0"/>
              <a:pPr/>
              <a:t>2021-11-04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EEF095-98A1-4BD3-B7D3-3DE745826CE1}" type="slidenum">
              <a:rPr lang="en-CA" smtClean="0"/>
              <a:pPr/>
              <a:t>‹n°›</a:t>
            </a:fld>
            <a:endParaRPr lang="en-CA"/>
          </a:p>
        </p:txBody>
      </p:sp>
    </p:spTree>
    <p:extLst>
      <p:ext uri="{BB962C8B-B14F-4D97-AF65-F5344CB8AC3E}">
        <p14:creationId xmlns:p14="http://schemas.microsoft.com/office/powerpoint/2010/main" val="3035342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Bonjour, et bienvenue à cette présentation sur la 8</a:t>
            </a:r>
            <a:r>
              <a:rPr lang="fr-CA" baseline="30000" dirty="0"/>
              <a:t>e</a:t>
            </a:r>
            <a:r>
              <a:rPr lang="fr-CA" dirty="0"/>
              <a:t> édition du PRN au Canada, qui passe en revue les nouvelles recommandations et leur fondement.</a:t>
            </a:r>
          </a:p>
          <a:p>
            <a:r>
              <a:rPr lang="fr-CA" dirty="0"/>
              <a:t>La présentation a été crée par Dre </a:t>
            </a:r>
            <a:r>
              <a:rPr lang="fr-CA" dirty="0" err="1"/>
              <a:t>Finan</a:t>
            </a:r>
            <a:r>
              <a:rPr lang="fr-CA" dirty="0"/>
              <a:t> et Dr </a:t>
            </a:r>
            <a:r>
              <a:rPr lang="fr-CA" dirty="0" err="1"/>
              <a:t>Soraisham</a:t>
            </a:r>
            <a:r>
              <a:rPr lang="fr-CA" dirty="0"/>
              <a:t>. Traduite par la SCP, elle sera présenté par Dr Piuze et Dr Moussa, représentant du </a:t>
            </a:r>
            <a:r>
              <a:rPr lang="fr-CA" dirty="0" err="1"/>
              <a:t>Qc</a:t>
            </a:r>
            <a:r>
              <a:rPr lang="fr-CA" dirty="0"/>
              <a:t> au comité national du PRN.</a:t>
            </a:r>
          </a:p>
        </p:txBody>
      </p:sp>
      <p:sp>
        <p:nvSpPr>
          <p:cNvPr id="4" name="Slide Number Placeholder 3"/>
          <p:cNvSpPr>
            <a:spLocks noGrp="1"/>
          </p:cNvSpPr>
          <p:nvPr>
            <p:ph type="sldNum" sz="quarter" idx="5"/>
          </p:nvPr>
        </p:nvSpPr>
        <p:spPr/>
        <p:txBody>
          <a:bodyPr/>
          <a:lstStyle/>
          <a:p>
            <a:fld id="{C8EEF095-98A1-4BD3-B7D3-3DE745826CE1}" type="slidenum">
              <a:rPr lang="en-CA" smtClean="0"/>
              <a:pPr/>
              <a:t>1</a:t>
            </a:fld>
            <a:endParaRPr lang="en-CA"/>
          </a:p>
        </p:txBody>
      </p:sp>
    </p:spTree>
    <p:extLst>
      <p:ext uri="{BB962C8B-B14F-4D97-AF65-F5344CB8AC3E}">
        <p14:creationId xmlns:p14="http://schemas.microsoft.com/office/powerpoint/2010/main" val="2974552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Comme par le passé, la dose d’adrénaline recommandée est de 0,01 à 0,03 mg/kg pour l’administration par voie intraveineuse ou </a:t>
            </a:r>
            <a:r>
              <a:rPr lang="fr-CA" dirty="0" err="1"/>
              <a:t>intraosseuse</a:t>
            </a:r>
            <a:r>
              <a:rPr lang="fr-CA" dirty="0"/>
              <a:t>, et de 0,05 à 0,1 mg/kg pour l’administration par sonde trachéale. Les voies IV et IO sont à privilégier, mais on peut passer par la sonde trachéale en attendant l’établissement d’un accès intraveineux.</a:t>
            </a:r>
          </a:p>
          <a:p>
            <a:r>
              <a:rPr lang="fr-CA" dirty="0"/>
              <a:t>La 8</a:t>
            </a:r>
            <a:r>
              <a:rPr lang="fr-CA" baseline="30000" dirty="0"/>
              <a:t>e</a:t>
            </a:r>
            <a:r>
              <a:rPr lang="fr-CA" dirty="0"/>
              <a:t> édition introduit une formule posologique abrégée de 0,02 mg/kg pour la dose IV initiale et de 0,1 mg/kg pour la dose initiale par sonde trachéale. La formule pour la dose par sonde trachéale diffère de celle précédemment utilisée par la SCP, qui recommandait une dose maximale de 0,3 mg pour l’administration par cette voie. Il n’y a plus de dose maximale. Ainsi, un nouveau-né de 4 kg recevrait une dose par sonde trachéale de 0,4 mg.</a:t>
            </a:r>
          </a:p>
          <a:p>
            <a:endParaRPr lang="fr-CA" dirty="0"/>
          </a:p>
          <a:p>
            <a:r>
              <a:rPr lang="fr-CA" dirty="0"/>
              <a:t>Le choix d’une formule posologique abrégée de 0,02 mg/kg vise principalement l’efficacité pédagogique. La mise à jour recommande aussi un rinçage, après l’administration de la dose IV, avec 3 cc de solution physiologique, quels que soient l’âge gestationnel et le poids de naissance. Le D</a:t>
            </a:r>
            <a:r>
              <a:rPr lang="fr-CA" baseline="30000" dirty="0"/>
              <a:t>r</a:t>
            </a:r>
            <a:r>
              <a:rPr lang="fr-CA" dirty="0"/>
              <a:t> Moussa passera en revue la science qui sous-tend ces changements un peu plus tard.</a:t>
            </a:r>
          </a:p>
          <a:p>
            <a:endParaRPr lang="fr-CA" dirty="0"/>
          </a:p>
          <a:p>
            <a:r>
              <a:rPr lang="fr-CA" dirty="0"/>
              <a:t>Comme c’était le cas dans les éditions précédentes, il est possible de répéter l’administration d’adrénaline toutes les 3 à 5 minutes. Toutefois, étant donné la plage des posologies et des doses initiales proposées, le manuel indique que si la première dose était de 0,02 mg/kg IV ou moins, on peut envisager d’augmenter les doses subséquentes.</a:t>
            </a:r>
          </a:p>
        </p:txBody>
      </p:sp>
      <p:sp>
        <p:nvSpPr>
          <p:cNvPr id="4" name="Slide Number Placeholder 3"/>
          <p:cNvSpPr>
            <a:spLocks noGrp="1"/>
          </p:cNvSpPr>
          <p:nvPr>
            <p:ph type="sldNum" sz="quarter" idx="5"/>
          </p:nvPr>
        </p:nvSpPr>
        <p:spPr/>
        <p:txBody>
          <a:bodyPr/>
          <a:lstStyle/>
          <a:p>
            <a:fld id="{C8EEF095-98A1-4BD3-B7D3-3DE745826CE1}" type="slidenum">
              <a:rPr lang="en-CA" smtClean="0"/>
              <a:pPr/>
              <a:t>10</a:t>
            </a:fld>
            <a:endParaRPr lang="en-CA"/>
          </a:p>
        </p:txBody>
      </p:sp>
    </p:spTree>
    <p:extLst>
      <p:ext uri="{BB962C8B-B14F-4D97-AF65-F5344CB8AC3E}">
        <p14:creationId xmlns:p14="http://schemas.microsoft.com/office/powerpoint/2010/main" val="2044669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Comme dans la 7</a:t>
            </a:r>
            <a:r>
              <a:rPr lang="fr-CA" baseline="30000" dirty="0"/>
              <a:t>e</a:t>
            </a:r>
            <a:r>
              <a:rPr lang="fr-CA" dirty="0"/>
              <a:t> édition, la solution physiologique reste la solution de remplissage cristalloïde de choix. Il est aussi encore recommandé d’utiliser judicieusement les solutions de remplissage, en particulier chez les nouveau-nés prématurés à risque d’hémorragie intraventriculaire. Les solutions de remplissage devraient être réservées aux situations dans lesquelles il existe des antécédents ou des soupçons cliniques importants d’hypovolémie. En cas d’anémie, l’administration d’urgence de sang O− peut être nécessaire. Comme toujours, si le nouveau-né ne répond pas aux efforts de réanimation, il est important de considérer d’autres causes, comme un pneumothorax, qui nécessiterait une thoracocentèse.</a:t>
            </a:r>
          </a:p>
          <a:p>
            <a:endParaRPr lang="fr-CA" dirty="0"/>
          </a:p>
          <a:p>
            <a:r>
              <a:rPr lang="fr-CA" dirty="0"/>
              <a:t>La 8</a:t>
            </a:r>
            <a:r>
              <a:rPr lang="fr-CA" baseline="30000" dirty="0"/>
              <a:t>e</a:t>
            </a:r>
            <a:r>
              <a:rPr lang="fr-CA" dirty="0"/>
              <a:t> édition indique qu’il est acceptable d’attendre 20 minutes avant d’envisager l’arrêt des manœuvres de réanimation si le nouveau-né ne s’améliore pas, mais précise que ce délai peut être adapté en fonction des facteurs propres au patient et au contexte. Le D</a:t>
            </a:r>
            <a:r>
              <a:rPr lang="fr-CA" baseline="30000" dirty="0"/>
              <a:t>r</a:t>
            </a:r>
            <a:r>
              <a:rPr lang="fr-CA" dirty="0"/>
              <a:t> Moussa parlera de la littérature en lien avec ce sujet dans les diapositives qui suivent.</a:t>
            </a:r>
          </a:p>
        </p:txBody>
      </p:sp>
      <p:sp>
        <p:nvSpPr>
          <p:cNvPr id="4" name="Slide Number Placeholder 3"/>
          <p:cNvSpPr>
            <a:spLocks noGrp="1"/>
          </p:cNvSpPr>
          <p:nvPr>
            <p:ph type="sldNum" sz="quarter" idx="5"/>
          </p:nvPr>
        </p:nvSpPr>
        <p:spPr/>
        <p:txBody>
          <a:bodyPr/>
          <a:lstStyle/>
          <a:p>
            <a:fld id="{C8EEF095-98A1-4BD3-B7D3-3DE745826CE1}" type="slidenum">
              <a:rPr lang="en-CA" smtClean="0"/>
              <a:pPr/>
              <a:t>11</a:t>
            </a:fld>
            <a:endParaRPr lang="en-CA"/>
          </a:p>
        </p:txBody>
      </p:sp>
    </p:spTree>
    <p:extLst>
      <p:ext uri="{BB962C8B-B14F-4D97-AF65-F5344CB8AC3E}">
        <p14:creationId xmlns:p14="http://schemas.microsoft.com/office/powerpoint/2010/main" val="3103919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Je cède maintenant la parole au D</a:t>
            </a:r>
            <a:r>
              <a:rPr lang="fr-CA" baseline="30000" dirty="0"/>
              <a:t>r</a:t>
            </a:r>
            <a:r>
              <a:rPr lang="fr-CA" dirty="0"/>
              <a:t> Moussa, qui présentera les données scientifiques sur lesquelles reposent les changements mentionnés.</a:t>
            </a:r>
          </a:p>
          <a:p>
            <a:endParaRPr lang="fr-CA" dirty="0"/>
          </a:p>
          <a:p>
            <a:r>
              <a:rPr lang="fr-CA" dirty="0"/>
              <a:t>Merci, D</a:t>
            </a:r>
            <a:r>
              <a:rPr lang="fr-CA" baseline="30000" dirty="0"/>
              <a:t>re</a:t>
            </a:r>
            <a:r>
              <a:rPr lang="fr-CA" dirty="0"/>
              <a:t> Piuze. Je vais traiter de la science qui sous-tend la mise à jour des recommandations.</a:t>
            </a:r>
          </a:p>
          <a:p>
            <a:r>
              <a:rPr lang="fr-CA" dirty="0"/>
              <a:t>La science de la réanimation est fondée sur la révision de l’ILCOR</a:t>
            </a:r>
            <a:r>
              <a:rPr lang="fr-CA" baseline="0" dirty="0"/>
              <a:t> (International Liaison </a:t>
            </a:r>
            <a:r>
              <a:rPr lang="fr-CA" baseline="0" dirty="0" err="1"/>
              <a:t>Committee</a:t>
            </a:r>
            <a:r>
              <a:rPr lang="fr-CA" baseline="0" dirty="0"/>
              <a:t> on </a:t>
            </a:r>
            <a:r>
              <a:rPr lang="fr-CA" baseline="0" dirty="0" err="1"/>
              <a:t>Resuscitation</a:t>
            </a:r>
            <a:r>
              <a:rPr lang="fr-CA" baseline="0" dirty="0"/>
              <a:t>), un consortium d’experts regroupant sept conseils sur la réanimation de partout au monde. Le groupe de travail sur le maintien des fonctions vitales néonatales de l’ILCOR évalue les dernières données sur la réanimation, puis publie un énoncé de consensus et des recommandations. D’abord publiés tous les cinq ans, l’énoncé et les recommandations paraissent maintenant de façon continue.</a:t>
            </a:r>
            <a:endParaRPr lang="fr-CA" dirty="0"/>
          </a:p>
          <a:p>
            <a:endParaRPr lang="fr-CA" dirty="0"/>
          </a:p>
        </p:txBody>
      </p:sp>
      <p:sp>
        <p:nvSpPr>
          <p:cNvPr id="4" name="Slide Number Placeholder 3"/>
          <p:cNvSpPr>
            <a:spLocks noGrp="1"/>
          </p:cNvSpPr>
          <p:nvPr>
            <p:ph type="sldNum" sz="quarter" idx="5"/>
          </p:nvPr>
        </p:nvSpPr>
        <p:spPr/>
        <p:txBody>
          <a:bodyPr/>
          <a:lstStyle/>
          <a:p>
            <a:fld id="{C8EEF095-98A1-4BD3-B7D3-3DE745826CE1}" type="slidenum">
              <a:rPr lang="en-CA" smtClean="0"/>
              <a:pPr/>
              <a:t>12</a:t>
            </a:fld>
            <a:endParaRPr lang="en-CA"/>
          </a:p>
        </p:txBody>
      </p:sp>
    </p:spTree>
    <p:extLst>
      <p:ext uri="{BB962C8B-B14F-4D97-AF65-F5344CB8AC3E}">
        <p14:creationId xmlns:p14="http://schemas.microsoft.com/office/powerpoint/2010/main" val="465907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On recommande de retarder le clampage du cordon de 30 à 60 secondes chez les nouveau-nés prématurés et à terme qui n’ont pas besoin d’être réanimés à la naissance. Cette recommandation est basée sur la découverte selon laquelle le clampage retardé améliore la stabilité hémodynamique. Lorsque le clampage est retardé, les nouveau-nés prématurés sont moins susceptibles de recevoir des médicaments inotropes et des transfusions sanguines, et les enfants à terme ont tendance à avoir de meilleurs paramètres hématologiques (taux accrus d’hémoglobine et de ferritine vers trois à six mois).</a:t>
            </a:r>
          </a:p>
        </p:txBody>
      </p:sp>
      <p:sp>
        <p:nvSpPr>
          <p:cNvPr id="4" name="Slide Number Placeholder 3"/>
          <p:cNvSpPr>
            <a:spLocks noGrp="1"/>
          </p:cNvSpPr>
          <p:nvPr>
            <p:ph type="sldNum" sz="quarter" idx="10"/>
          </p:nvPr>
        </p:nvSpPr>
        <p:spPr/>
        <p:txBody>
          <a:bodyPr/>
          <a:lstStyle/>
          <a:p>
            <a:fld id="{C8EEF095-98A1-4BD3-B7D3-3DE745826CE1}" type="slidenum">
              <a:rPr lang="en-CA" smtClean="0"/>
              <a:pPr/>
              <a:t>13</a:t>
            </a:fld>
            <a:endParaRPr lang="en-CA"/>
          </a:p>
        </p:txBody>
      </p:sp>
    </p:spTree>
    <p:extLst>
      <p:ext uri="{BB962C8B-B14F-4D97-AF65-F5344CB8AC3E}">
        <p14:creationId xmlns:p14="http://schemas.microsoft.com/office/powerpoint/2010/main" val="1916546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À l’heure actuelle, on ignore quel est le moment idéal pour clamper le cordon d’un nouveau-né non vigoureux ayant besoin d’une réanimation immédiate. Des études sur la réanimation avec une circulation placentaire intacte sont en cours.</a:t>
            </a:r>
            <a:r>
              <a:rPr lang="fr-CA" baseline="0" dirty="0"/>
              <a:t> </a:t>
            </a:r>
          </a:p>
          <a:p>
            <a:endParaRPr lang="fr-CA" baseline="0" dirty="0"/>
          </a:p>
          <a:p>
            <a:r>
              <a:rPr lang="fr-CA" baseline="0" dirty="0"/>
              <a:t>En milieu clinique, une stimulation ou une succion initiales alors que le cordon est intact peuvent être acceptables, mais si le nouveau-né a besoin d’interventions comme une VPP, il est actuellement recommandé de couper le cordon et de placer l’enfant sur un lit chauffant </a:t>
            </a:r>
            <a:r>
              <a:rPr lang="fr-CA" dirty="0"/>
              <a:t>pour la réanimation.</a:t>
            </a:r>
            <a:endParaRPr lang="fr-CA" baseline="0" dirty="0"/>
          </a:p>
          <a:p>
            <a:endParaRPr lang="fr-CA" baseline="0" dirty="0"/>
          </a:p>
          <a:p>
            <a:r>
              <a:rPr lang="fr-CA" sz="1200" b="0" i="0" u="none" strike="noStrike" kern="1200" baseline="0" dirty="0">
                <a:latin typeface="+mn-lt"/>
                <a:ea typeface="+mn-ea"/>
                <a:cs typeface="+mn-cs"/>
              </a:rPr>
              <a:t>Le clampage rapide peut être envisagé lorsqu’une transfusion placentaire est peu probable, par exemple en cas d’hémorragie maternelle, d’instabilité hémodynamique, de décollement placentaire ou de placenta </a:t>
            </a:r>
            <a:r>
              <a:rPr lang="fr-CA" sz="1200" b="0" i="0" u="none" strike="noStrike" kern="1200" baseline="0" dirty="0" err="1">
                <a:latin typeface="+mn-lt"/>
                <a:ea typeface="+mn-ea"/>
                <a:cs typeface="+mn-cs"/>
              </a:rPr>
              <a:t>praevia</a:t>
            </a:r>
            <a:r>
              <a:rPr lang="fr-CA" sz="1200" b="0" i="0" u="none" strike="noStrike" kern="1200" baseline="0" dirty="0">
                <a:latin typeface="+mn-lt"/>
                <a:ea typeface="+mn-ea"/>
                <a:cs typeface="+mn-cs"/>
              </a:rPr>
              <a:t>. </a:t>
            </a:r>
            <a:endParaRPr lang="fr-CA" dirty="0"/>
          </a:p>
        </p:txBody>
      </p:sp>
      <p:sp>
        <p:nvSpPr>
          <p:cNvPr id="4" name="Slide Number Placeholder 3"/>
          <p:cNvSpPr>
            <a:spLocks noGrp="1"/>
          </p:cNvSpPr>
          <p:nvPr>
            <p:ph type="sldNum" sz="quarter" idx="10"/>
          </p:nvPr>
        </p:nvSpPr>
        <p:spPr/>
        <p:txBody>
          <a:bodyPr/>
          <a:lstStyle/>
          <a:p>
            <a:fld id="{C8EEF095-98A1-4BD3-B7D3-3DE745826CE1}" type="slidenum">
              <a:rPr lang="en-CA" smtClean="0"/>
              <a:pPr/>
              <a:t>14</a:t>
            </a:fld>
            <a:endParaRPr lang="en-CA"/>
          </a:p>
        </p:txBody>
      </p:sp>
    </p:spTree>
    <p:extLst>
      <p:ext uri="{BB962C8B-B14F-4D97-AF65-F5344CB8AC3E}">
        <p14:creationId xmlns:p14="http://schemas.microsoft.com/office/powerpoint/2010/main" val="4053114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CA" dirty="0"/>
              <a:t>La traite du cordon ombilical (TCO) est utilisée comme solution de rechange au clampage retardé du cordon (CRC) </a:t>
            </a:r>
            <a:r>
              <a:rPr lang="fr-CA" baseline="0" dirty="0"/>
              <a:t>Elle peut être réalisée une fois le cordon coupé ou alors que le cordon est toujours intact (avant que la pince soit appliquée)</a:t>
            </a:r>
          </a:p>
        </p:txBody>
      </p:sp>
      <p:sp>
        <p:nvSpPr>
          <p:cNvPr id="4" name="Slide Number Placeholder 3"/>
          <p:cNvSpPr>
            <a:spLocks noGrp="1"/>
          </p:cNvSpPr>
          <p:nvPr>
            <p:ph type="sldNum" sz="quarter" idx="5"/>
          </p:nvPr>
        </p:nvSpPr>
        <p:spPr/>
        <p:txBody>
          <a:bodyPr/>
          <a:lstStyle/>
          <a:p>
            <a:fld id="{EAB58301-8E47-694C-884E-80E9D5260CC5}" type="slidenum">
              <a:rPr lang="en-US" smtClean="0"/>
              <a:t>15</a:t>
            </a:fld>
            <a:endParaRPr lang="en-US" dirty="0"/>
          </a:p>
        </p:txBody>
      </p:sp>
    </p:spTree>
    <p:extLst>
      <p:ext uri="{BB962C8B-B14F-4D97-AF65-F5344CB8AC3E}">
        <p14:creationId xmlns:p14="http://schemas.microsoft.com/office/powerpoint/2010/main" val="478741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Lors d’un essai multicentrique, </a:t>
            </a:r>
            <a:r>
              <a:rPr lang="fr-CA" dirty="0" err="1"/>
              <a:t>Katheria</a:t>
            </a:r>
            <a:r>
              <a:rPr lang="fr-CA" dirty="0"/>
              <a:t> et ses collègues ont comparé le CRC à la TCO. La prévalence d’une HIV grave était plus élevée dans le groupe TCO que dans le groupe CRC pour les nourrissons nés avant 28 semaines (22 % c. 6 %). La traite du cordon ombilical n’est donc pas recommandée dans cette population. </a:t>
            </a:r>
          </a:p>
        </p:txBody>
      </p:sp>
      <p:sp>
        <p:nvSpPr>
          <p:cNvPr id="4" name="Slide Number Placeholder 3"/>
          <p:cNvSpPr>
            <a:spLocks noGrp="1"/>
          </p:cNvSpPr>
          <p:nvPr>
            <p:ph type="sldNum" sz="quarter" idx="10"/>
          </p:nvPr>
        </p:nvSpPr>
        <p:spPr/>
        <p:txBody>
          <a:bodyPr/>
          <a:lstStyle/>
          <a:p>
            <a:fld id="{C8EEF095-98A1-4BD3-B7D3-3DE745826CE1}" type="slidenum">
              <a:rPr lang="en-CA" smtClean="0"/>
              <a:pPr/>
              <a:t>16</a:t>
            </a:fld>
            <a:endParaRPr lang="en-CA"/>
          </a:p>
        </p:txBody>
      </p:sp>
    </p:spTree>
    <p:extLst>
      <p:ext uri="{BB962C8B-B14F-4D97-AF65-F5344CB8AC3E}">
        <p14:creationId xmlns:p14="http://schemas.microsoft.com/office/powerpoint/2010/main" val="71969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La traite du cordon ombilical accroît soudainement le retour veineux dans l’oreillette droite; le sang passe alors par le foramen ovale perméable pour se rendre du côté gauche du cœur jusqu’à l’aorte. L’absence d’autorégulation cérébrale et le shunt </a:t>
            </a:r>
            <a:r>
              <a:rPr lang="fr-CA" dirty="0" err="1"/>
              <a:t>ductal</a:t>
            </a:r>
            <a:r>
              <a:rPr lang="fr-CA" dirty="0"/>
              <a:t> droite-gauche font fluctuer soudainement l’apport en sang à la matrice germinale immature et fragile du cerveau, ce qui provoque une hémorragie intraventriculaire. La traite du cordon ombilical n’est donc pas recommandée dans la 8</a:t>
            </a:r>
            <a:r>
              <a:rPr lang="fr-CA" baseline="30000" dirty="0"/>
              <a:t>e</a:t>
            </a:r>
            <a:r>
              <a:rPr lang="fr-CA" dirty="0"/>
              <a:t> édition. </a:t>
            </a:r>
          </a:p>
        </p:txBody>
      </p:sp>
      <p:sp>
        <p:nvSpPr>
          <p:cNvPr id="4" name="Slide Number Placeholder 3"/>
          <p:cNvSpPr>
            <a:spLocks noGrp="1"/>
          </p:cNvSpPr>
          <p:nvPr>
            <p:ph type="sldNum" sz="quarter" idx="10"/>
          </p:nvPr>
        </p:nvSpPr>
        <p:spPr/>
        <p:txBody>
          <a:bodyPr/>
          <a:lstStyle/>
          <a:p>
            <a:pPr defTabSz="931774">
              <a:defRPr/>
            </a:pPr>
            <a:fld id="{8B05D28E-5A49-4D67-95C7-C324AF31A47E}" type="slidenum">
              <a:rPr lang="en-US">
                <a:solidFill>
                  <a:prstClr val="black"/>
                </a:solidFill>
                <a:latin typeface="Calibri" panose="020F0502020204030204"/>
              </a:rPr>
              <a:pPr defTabSz="931774">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40754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Les insufflations prolongées ne sont pas utilisées dans l’algorithme du PRN, mais elles sont intégrées dans certaines lignes directrices sur la réanimation ailleurs dans le monde.</a:t>
            </a:r>
          </a:p>
          <a:p>
            <a:r>
              <a:rPr lang="fr-CA" dirty="0"/>
              <a:t>De nombreux essais cliniques ont été publiés à ce sujet après les recommandations de 2015 (dont l’essai SAIL), ce qui a mené à cette récente revue systématique. </a:t>
            </a:r>
          </a:p>
          <a:p>
            <a:r>
              <a:rPr lang="fr-CA" baseline="0" dirty="0"/>
              <a:t>La méta-analyse de 10 essais portant sur 1 502 nouveau-nés qui ont reçu une VPP pour une bradycardie ou des respirations inefficaces à la naissance ne montre aucun avantage ou préjudice de l’amorce de la VPP par des insufflations prolongées qui durent plus d’une seconde en comparaison avec l’amorce de la VPP par des insufflations intermittentes qui durent une seconde ou moins.</a:t>
            </a:r>
          </a:p>
          <a:p>
            <a:r>
              <a:rPr lang="fr-CA" baseline="0" dirty="0"/>
              <a:t>Il y a toutefois un lien entre les insufflations prolongées et la mortalité accrue chez les nourrissons nés à moins de 29 semaines; cette technique n’est donc pas recommandée.</a:t>
            </a:r>
          </a:p>
        </p:txBody>
      </p:sp>
      <p:sp>
        <p:nvSpPr>
          <p:cNvPr id="4" name="Slide Number Placeholder 3"/>
          <p:cNvSpPr>
            <a:spLocks noGrp="1"/>
          </p:cNvSpPr>
          <p:nvPr>
            <p:ph type="sldNum" sz="quarter" idx="10"/>
          </p:nvPr>
        </p:nvSpPr>
        <p:spPr/>
        <p:txBody>
          <a:bodyPr/>
          <a:lstStyle/>
          <a:p>
            <a:fld id="{C8EEF095-98A1-4BD3-B7D3-3DE745826CE1}" type="slidenum">
              <a:rPr lang="en-CA" smtClean="0"/>
              <a:pPr/>
              <a:t>18</a:t>
            </a:fld>
            <a:endParaRPr lang="en-CA"/>
          </a:p>
        </p:txBody>
      </p:sp>
    </p:spTree>
    <p:extLst>
      <p:ext uri="{BB962C8B-B14F-4D97-AF65-F5344CB8AC3E}">
        <p14:creationId xmlns:p14="http://schemas.microsoft.com/office/powerpoint/2010/main" val="1932509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La dose d’adrénaline suggérée dans la 8</a:t>
            </a:r>
            <a:r>
              <a:rPr lang="fr-CA" baseline="30000" dirty="0"/>
              <a:t>e</a:t>
            </a:r>
            <a:r>
              <a:rPr lang="fr-CA" dirty="0"/>
              <a:t> édition est de 0,02 mg/kg (pour augmenter l’efficacité pédagogique). L’intervalle de doses actuelle est extrapolée à partir des données pour les adultes. </a:t>
            </a:r>
          </a:p>
          <a:p>
            <a:endParaRPr lang="fr-CA" dirty="0"/>
          </a:p>
          <a:p>
            <a:r>
              <a:rPr lang="fr-CA" dirty="0"/>
              <a:t>La 7</a:t>
            </a:r>
            <a:r>
              <a:rPr lang="fr-CA" baseline="30000" dirty="0"/>
              <a:t>e</a:t>
            </a:r>
            <a:r>
              <a:rPr lang="fr-CA" dirty="0"/>
              <a:t> édition du PRN recommandait un volume de rinçage de 0,5 à 1 cc, ce qui ne poussait l’adrénaline qu’au bout du cathéter veineux ombilical de 5 Fr, dont le volume interne est de 0,55 cc, et pouvait donc déposer le médicament dans la veine ombilicale ou le foie. </a:t>
            </a:r>
          </a:p>
          <a:p>
            <a:r>
              <a:rPr lang="fr-CA" sz="1200" b="0" i="0" u="none" strike="noStrike" kern="1200" baseline="0" dirty="0">
                <a:latin typeface="+mn-lt"/>
                <a:ea typeface="+mn-ea"/>
                <a:cs typeface="+mn-cs"/>
              </a:rPr>
              <a:t>En l’absence de flux sanguin ombilical (comme lors d’un arrêt cardiaque), la voie du canal veineux d’Arantius crée une résistance au flux. La portion terminale de la veine cave inférieure et du canal veineux d’Arantius ne présente pas de valves; les compressions thoraciques pourraient donc causer un refoulement.</a:t>
            </a:r>
          </a:p>
          <a:p>
            <a:r>
              <a:rPr lang="fr-CA" sz="1200" b="0" i="0" u="none" strike="noStrike" kern="1200" baseline="0" dirty="0">
                <a:latin typeface="+mn-lt"/>
                <a:ea typeface="+mn-ea"/>
                <a:cs typeface="+mn-cs"/>
              </a:rPr>
              <a:t>L’adrénaline augmente la résistance de la veine porte, ce qui favorise sa distribution dans le foie. </a:t>
            </a:r>
          </a:p>
          <a:p>
            <a:r>
              <a:rPr lang="fr-CA" sz="1200" b="0" i="0" u="none" strike="noStrike" kern="1200" baseline="0" dirty="0">
                <a:latin typeface="+mn-lt"/>
                <a:ea typeface="+mn-ea"/>
                <a:cs typeface="+mn-cs"/>
              </a:rPr>
              <a:t>L’administration d’adrénaline à l’oreillette droite peut possiblement être améliorée par un rinçage rapide avec un mini-bolus pour maintenir la perméabilité du canal veineux d’Arantius et améliorer l’administration au cœur en l’absence de circulation spontanée. </a:t>
            </a:r>
            <a:endParaRPr lang="fr-CA" dirty="0"/>
          </a:p>
          <a:p>
            <a:endParaRPr lang="fr-CA" dirty="0"/>
          </a:p>
        </p:txBody>
      </p:sp>
      <p:sp>
        <p:nvSpPr>
          <p:cNvPr id="4" name="Slide Number Placeholder 3"/>
          <p:cNvSpPr>
            <a:spLocks noGrp="1"/>
          </p:cNvSpPr>
          <p:nvPr>
            <p:ph type="sldNum" sz="quarter" idx="10"/>
          </p:nvPr>
        </p:nvSpPr>
        <p:spPr/>
        <p:txBody>
          <a:bodyPr/>
          <a:lstStyle/>
          <a:p>
            <a:fld id="{C8EEF095-98A1-4BD3-B7D3-3DE745826CE1}" type="slidenum">
              <a:rPr lang="en-CA" smtClean="0"/>
              <a:pPr/>
              <a:t>19</a:t>
            </a:fld>
            <a:endParaRPr lang="en-CA"/>
          </a:p>
        </p:txBody>
      </p:sp>
    </p:spTree>
    <p:extLst>
      <p:ext uri="{BB962C8B-B14F-4D97-AF65-F5344CB8AC3E}">
        <p14:creationId xmlns:p14="http://schemas.microsoft.com/office/powerpoint/2010/main" val="713416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dirty="0"/>
              <a:t>Le D</a:t>
            </a:r>
            <a:r>
              <a:rPr lang="fr-CA" sz="1600" baseline="30000" dirty="0"/>
              <a:t>r</a:t>
            </a:r>
            <a:r>
              <a:rPr lang="fr-CA" sz="1600" dirty="0"/>
              <a:t> Moussa et moi n’avons aucun conflit d’intérêts à déclarer.</a:t>
            </a:r>
          </a:p>
        </p:txBody>
      </p:sp>
      <p:sp>
        <p:nvSpPr>
          <p:cNvPr id="4" name="Slide Number Placeholder 3"/>
          <p:cNvSpPr>
            <a:spLocks noGrp="1"/>
          </p:cNvSpPr>
          <p:nvPr>
            <p:ph type="sldNum" sz="quarter" idx="10"/>
          </p:nvPr>
        </p:nvSpPr>
        <p:spPr/>
        <p:txBody>
          <a:bodyPr/>
          <a:lstStyle/>
          <a:p>
            <a:fld id="{C8EEF095-98A1-4BD3-B7D3-3DE745826CE1}" type="slidenum">
              <a:rPr lang="en-CA" smtClean="0"/>
              <a:pPr/>
              <a:t>2</a:t>
            </a:fld>
            <a:endParaRPr lang="en-CA"/>
          </a:p>
        </p:txBody>
      </p:sp>
    </p:spTree>
    <p:extLst>
      <p:ext uri="{BB962C8B-B14F-4D97-AF65-F5344CB8AC3E}">
        <p14:creationId xmlns:p14="http://schemas.microsoft.com/office/powerpoint/2010/main" val="3021418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 Dans cette étude, des agneaux nouveau-nés à terme avec un arrêt cardiaque ont été séparés de manière aléatoire en quatre groupes : a) faible dose d’adrénaline (0,01 mg/kg) suivie d’un faible volume de rinçage (1 ml); b) faible dose d’adrénaline (0,01 mg/kg) suivie par un grand volume de rinçage (3 ml/kg); c) forte dose d’adrénaline (0,03 mg/kg) suivie par un faible volume de rinçage (1 ml) d) forte dose d’adrénaline (0,03 mg/kg) suivie par un grand volume de rinçage (3 ml/kg).</a:t>
            </a:r>
          </a:p>
          <a:p>
            <a:r>
              <a:rPr lang="fr-CA" dirty="0"/>
              <a:t>- La plus forte proportion (100 %) de rétablissement de la circulation spontanée a été obtenue pour la forte dose d’adrénaline et le grand volume de rinçage. </a:t>
            </a:r>
          </a:p>
          <a:p>
            <a:r>
              <a:rPr lang="fr-CA" dirty="0"/>
              <a:t>Le rétablissement de la circulation spontanée était cinq fois plus rapide pour la dose de 0,03 mg/kg d’adrénaline comparativement à la dose de 0,01 mg/kg et trois fois plus rapide avec le rinçage de 3 ml/kg que pour le rinçage de 1 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p>
          <a:p>
            <a:endParaRPr lang="fr-CA" baseline="0" dirty="0"/>
          </a:p>
          <a:p>
            <a:endParaRPr lang="fr-CA" baseline="0" dirty="0"/>
          </a:p>
          <a:p>
            <a:endParaRPr lang="fr-CA" dirty="0"/>
          </a:p>
        </p:txBody>
      </p:sp>
      <p:sp>
        <p:nvSpPr>
          <p:cNvPr id="4" name="Slide Number Placeholder 3"/>
          <p:cNvSpPr>
            <a:spLocks noGrp="1"/>
          </p:cNvSpPr>
          <p:nvPr>
            <p:ph type="sldNum" sz="quarter" idx="10"/>
          </p:nvPr>
        </p:nvSpPr>
        <p:spPr/>
        <p:txBody>
          <a:bodyPr/>
          <a:lstStyle/>
          <a:p>
            <a:fld id="{C8EEF095-98A1-4BD3-B7D3-3DE745826CE1}" type="slidenum">
              <a:rPr lang="en-CA" smtClean="0"/>
              <a:pPr/>
              <a:t>20</a:t>
            </a:fld>
            <a:endParaRPr lang="en-CA"/>
          </a:p>
        </p:txBody>
      </p:sp>
    </p:spTree>
    <p:extLst>
      <p:ext uri="{BB962C8B-B14F-4D97-AF65-F5344CB8AC3E}">
        <p14:creationId xmlns:p14="http://schemas.microsoft.com/office/powerpoint/2010/main" val="3966456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fr-CA" sz="1200" b="0" i="0" u="none" strike="noStrike" kern="1200" baseline="0" dirty="0">
                <a:solidFill>
                  <a:schemeClr val="tx1"/>
                </a:solidFill>
                <a:latin typeface="+mn-lt"/>
                <a:ea typeface="+mn-ea"/>
                <a:cs typeface="+mn-cs"/>
              </a:rPr>
              <a:t>Une dose d’adrénaline de 0,03 mg/kg est associée à un RSC plus rapide et plus fréquent qu’une dose de 0,01 mg/kg.</a:t>
            </a:r>
          </a:p>
          <a:p>
            <a:r>
              <a:rPr lang="fr-CA" sz="1200" b="0" i="0" u="none" strike="noStrike" kern="1200" baseline="0" dirty="0">
                <a:solidFill>
                  <a:schemeClr val="tx1"/>
                </a:solidFill>
                <a:latin typeface="+mn-lt"/>
                <a:ea typeface="+mn-ea"/>
                <a:cs typeface="+mn-cs"/>
              </a:rPr>
              <a:t>2    L’administration de 0,03 mg/kg d’adrénaline suivie d’un rinçage de 3 ml/kg fait augmenter l’incidence (100 %) et la rapidité du RSC sans faire augmenter la FC ou la TA, comparativement à une dose de 0,01 mg/kg.</a:t>
            </a:r>
            <a:endParaRPr lang="fr-CA" dirty="0"/>
          </a:p>
        </p:txBody>
      </p:sp>
      <p:sp>
        <p:nvSpPr>
          <p:cNvPr id="4" name="Slide Number Placeholder 3"/>
          <p:cNvSpPr>
            <a:spLocks noGrp="1"/>
          </p:cNvSpPr>
          <p:nvPr>
            <p:ph type="sldNum" sz="quarter" idx="10"/>
          </p:nvPr>
        </p:nvSpPr>
        <p:spPr/>
        <p:txBody>
          <a:bodyPr/>
          <a:lstStyle/>
          <a:p>
            <a:fld id="{C8EEF095-98A1-4BD3-B7D3-3DE745826CE1}" type="slidenum">
              <a:rPr lang="en-CA" smtClean="0"/>
              <a:pPr/>
              <a:t>21</a:t>
            </a:fld>
            <a:endParaRPr lang="en-CA"/>
          </a:p>
        </p:txBody>
      </p:sp>
    </p:spTree>
    <p:extLst>
      <p:ext uri="{BB962C8B-B14F-4D97-AF65-F5344CB8AC3E}">
        <p14:creationId xmlns:p14="http://schemas.microsoft.com/office/powerpoint/2010/main" val="1111234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Il est très difficile de décider quand cesser la réanimation après la naissance. Auparavant, il était recommandé de mettre fin aux manœuvres de réanimation après 10 minutes d’asystolie</a:t>
            </a:r>
            <a:r>
              <a:rPr lang="fr-CA" baseline="0" dirty="0"/>
              <a:t>.</a:t>
            </a:r>
          </a:p>
          <a:p>
            <a:r>
              <a:rPr lang="fr-CA" baseline="0" dirty="0"/>
              <a:t>Dans les dernières années, les issues à long terme des enfants ayant </a:t>
            </a:r>
            <a:r>
              <a:rPr lang="fr-CA" dirty="0"/>
              <a:t>fait l’objet d’une réanimation prolongée se sont relativement améliorées.</a:t>
            </a:r>
          </a:p>
          <a:p>
            <a:r>
              <a:rPr lang="fr-CA" dirty="0"/>
              <a:t>Le </a:t>
            </a:r>
            <a:r>
              <a:rPr lang="fr-CA" baseline="0" dirty="0"/>
              <a:t>groupe de travail sur le maintien des fonctions vitales néonatales de l’ILCOR s’est récemment penché sur cette question.</a:t>
            </a:r>
            <a:endParaRPr lang="fr-CA" dirty="0"/>
          </a:p>
        </p:txBody>
      </p:sp>
      <p:sp>
        <p:nvSpPr>
          <p:cNvPr id="4" name="Slide Number Placeholder 3"/>
          <p:cNvSpPr>
            <a:spLocks noGrp="1"/>
          </p:cNvSpPr>
          <p:nvPr>
            <p:ph type="sldNum" sz="quarter" idx="10"/>
          </p:nvPr>
        </p:nvSpPr>
        <p:spPr/>
        <p:txBody>
          <a:bodyPr/>
          <a:lstStyle/>
          <a:p>
            <a:fld id="{C8EEF095-98A1-4BD3-B7D3-3DE745826CE1}" type="slidenum">
              <a:rPr lang="en-CA" smtClean="0"/>
              <a:pPr/>
              <a:t>22</a:t>
            </a:fld>
            <a:endParaRPr lang="en-CA"/>
          </a:p>
        </p:txBody>
      </p:sp>
    </p:spTree>
    <p:extLst>
      <p:ext uri="{BB962C8B-B14F-4D97-AF65-F5344CB8AC3E}">
        <p14:creationId xmlns:p14="http://schemas.microsoft.com/office/powerpoint/2010/main" val="3277363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baseline="0" dirty="0">
                <a:latin typeface="+mn-lt"/>
                <a:ea typeface="+mn-ea"/>
                <a:cs typeface="+mn-cs"/>
              </a:rPr>
              <a:t>Le non-rétablissement de la circulation spontanée chez un nouveau-né après 10 à 20 minutes de réanimation est associé à un plus grand risque de mortalité ou de TND modéré ou grave chez les survivants.</a:t>
            </a:r>
          </a:p>
          <a:p>
            <a:endParaRPr lang="fr-CA" sz="1200" b="0" i="0" u="none" strike="noStrike" kern="1200" baseline="0" dirty="0">
              <a:latin typeface="+mn-lt"/>
              <a:ea typeface="+mn-ea"/>
              <a:cs typeface="+mn-cs"/>
            </a:endParaRPr>
          </a:p>
          <a:p>
            <a:r>
              <a:rPr lang="fr-CA" sz="1200" b="0" i="0" u="none" strike="noStrike" kern="1200" baseline="0" dirty="0">
                <a:latin typeface="+mn-lt"/>
                <a:ea typeface="+mn-ea"/>
                <a:cs typeface="+mn-cs"/>
              </a:rPr>
              <a:t>Une revue systématique a été réalisée par le groupe de travail sur le maintien des fonctions vitales néonatales de l’ILCOR. Elle englobait 15 études menées sur un total de 470 enfants (le nombre d’enfants par étude variait entre 3 et 177 enfants).</a:t>
            </a:r>
          </a:p>
          <a:p>
            <a:r>
              <a:rPr lang="fr-CA" sz="1200" b="0" i="0" u="none" strike="noStrike" kern="1200" baseline="0" dirty="0">
                <a:latin typeface="+mn-lt"/>
                <a:ea typeface="+mn-ea"/>
                <a:cs typeface="+mn-cs"/>
              </a:rPr>
              <a:t>41 % des enfants ont survécu jusqu’à leur congé de l’hôpital.</a:t>
            </a:r>
          </a:p>
          <a:p>
            <a:r>
              <a:rPr lang="fr-CA" sz="1200" b="0" i="0" u="none" strike="noStrike" kern="1200" baseline="0" dirty="0">
                <a:latin typeface="+mn-lt"/>
                <a:ea typeface="+mn-ea"/>
                <a:cs typeface="+mn-cs"/>
              </a:rPr>
              <a:t>40 % étaient toujours en vie au suivi (suivi d’une durée de 4 mois à 8 ans).</a:t>
            </a:r>
          </a:p>
          <a:p>
            <a:r>
              <a:rPr lang="fr-CA" sz="1200" b="0" i="0" u="none" strike="noStrike" kern="1200" baseline="0" dirty="0">
                <a:latin typeface="+mn-lt"/>
                <a:ea typeface="+mn-ea"/>
                <a:cs typeface="+mn-cs"/>
              </a:rPr>
              <a:t>Sur l’ensemble des enfants qui ont survécu, 80 ont été évalués; 11 % ne présentaient pas de trouble neurodéveloppemental (TND) modéré ou grave, et 18 % présentaient un TND.</a:t>
            </a:r>
          </a:p>
          <a:p>
            <a:endParaRPr lang="fr-CA" sz="1200" b="0" i="0" u="none" strike="noStrike" kern="1200" baseline="0" dirty="0">
              <a:latin typeface="+mn-lt"/>
              <a:ea typeface="+mn-ea"/>
              <a:cs typeface="+mn-cs"/>
            </a:endParaRPr>
          </a:p>
        </p:txBody>
      </p:sp>
      <p:sp>
        <p:nvSpPr>
          <p:cNvPr id="4" name="Slide Number Placeholder 3"/>
          <p:cNvSpPr>
            <a:spLocks noGrp="1"/>
          </p:cNvSpPr>
          <p:nvPr>
            <p:ph type="sldNum" sz="quarter" idx="10"/>
          </p:nvPr>
        </p:nvSpPr>
        <p:spPr/>
        <p:txBody>
          <a:bodyPr/>
          <a:lstStyle/>
          <a:p>
            <a:fld id="{C8EEF095-98A1-4BD3-B7D3-3DE745826CE1}" type="slidenum">
              <a:rPr lang="en-CA" smtClean="0"/>
              <a:pPr/>
              <a:t>23</a:t>
            </a:fld>
            <a:endParaRPr lang="en-CA"/>
          </a:p>
        </p:txBody>
      </p:sp>
    </p:spTree>
    <p:extLst>
      <p:ext uri="{BB962C8B-B14F-4D97-AF65-F5344CB8AC3E}">
        <p14:creationId xmlns:p14="http://schemas.microsoft.com/office/powerpoint/2010/main" val="2123122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0" i="0" u="none" strike="noStrike" kern="1200" baseline="0" dirty="0">
                <a:latin typeface="+mn-lt"/>
                <a:ea typeface="+mn-ea"/>
                <a:cs typeface="+mn-cs"/>
              </a:rPr>
              <a:t>Les données sur les issues des nouveau-nés dont la réanimation a duré au moins 20 minutes sont très limitées.</a:t>
            </a:r>
          </a:p>
          <a:p>
            <a:r>
              <a:rPr lang="fr-CA" sz="1200" b="0" i="0" u="none" strike="noStrike" kern="1200" baseline="0" dirty="0">
                <a:latin typeface="+mn-lt"/>
                <a:ea typeface="+mn-ea"/>
                <a:cs typeface="+mn-cs"/>
              </a:rPr>
              <a:t>Cette revue systématique englobait cinq études dans lesquelles 39 nouveau-nés ont présenté une FC perceptible ou une FC supérieure à 100 bpm à 20 minutes de réanimation ou après.</a:t>
            </a:r>
          </a:p>
          <a:p>
            <a:r>
              <a:rPr lang="fr-CA" sz="1200" b="0" i="0" u="none" strike="noStrike" kern="1200" baseline="0" dirty="0">
                <a:latin typeface="+mn-lt"/>
                <a:ea typeface="+mn-ea"/>
                <a:cs typeface="+mn-cs"/>
              </a:rPr>
              <a:t>38 % (15/39) de ces nouveau-nés ont survécu jusqu’au dernier rendez-vous de suivi, et 40 % (6/15) des survivants ne présentaient</a:t>
            </a:r>
            <a:r>
              <a:rPr lang="fr-CA" sz="1200" b="0" i="0" u="none" strike="noStrike" kern="1200" dirty="0">
                <a:latin typeface="+mn-lt"/>
                <a:ea typeface="+mn-ea"/>
                <a:cs typeface="+mn-cs"/>
              </a:rPr>
              <a:t> pas</a:t>
            </a:r>
            <a:r>
              <a:rPr lang="fr-CA" sz="1200" b="0" i="0" u="none" strike="noStrike" kern="1200" baseline="0" dirty="0">
                <a:latin typeface="+mn-lt"/>
                <a:ea typeface="+mn-ea"/>
                <a:cs typeface="+mn-cs"/>
              </a:rPr>
              <a:t> de TND modéré ou grave.</a:t>
            </a:r>
            <a:endParaRPr lang="fr-CA" dirty="0"/>
          </a:p>
        </p:txBody>
      </p:sp>
      <p:sp>
        <p:nvSpPr>
          <p:cNvPr id="4" name="Slide Number Placeholder 3"/>
          <p:cNvSpPr>
            <a:spLocks noGrp="1"/>
          </p:cNvSpPr>
          <p:nvPr>
            <p:ph type="sldNum" sz="quarter" idx="10"/>
          </p:nvPr>
        </p:nvSpPr>
        <p:spPr/>
        <p:txBody>
          <a:bodyPr/>
          <a:lstStyle/>
          <a:p>
            <a:fld id="{C8EEF095-98A1-4BD3-B7D3-3DE745826CE1}" type="slidenum">
              <a:rPr lang="en-CA" smtClean="0"/>
              <a:pPr/>
              <a:t>24</a:t>
            </a:fld>
            <a:endParaRPr lang="en-CA"/>
          </a:p>
        </p:txBody>
      </p:sp>
    </p:spTree>
    <p:extLst>
      <p:ext uri="{BB962C8B-B14F-4D97-AF65-F5344CB8AC3E}">
        <p14:creationId xmlns:p14="http://schemas.microsoft.com/office/powerpoint/2010/main" val="1966716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C8EEF095-98A1-4BD3-B7D3-3DE745826CE1}" type="slidenum">
              <a:rPr lang="en-CA" smtClean="0"/>
              <a:pPr/>
              <a:t>25</a:t>
            </a:fld>
            <a:endParaRPr lang="en-CA"/>
          </a:p>
        </p:txBody>
      </p:sp>
    </p:spTree>
    <p:extLst>
      <p:ext uri="{BB962C8B-B14F-4D97-AF65-F5344CB8AC3E}">
        <p14:creationId xmlns:p14="http://schemas.microsoft.com/office/powerpoint/2010/main" val="2257148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Nous aimerions maintenant vous présenter les changements administratifs et pédagogiques en lien avec la 8</a:t>
            </a:r>
            <a:r>
              <a:rPr lang="fr-CA" baseline="30000" dirty="0"/>
              <a:t>e</a:t>
            </a:r>
            <a:r>
              <a:rPr lang="fr-CA" dirty="0"/>
              <a:t> édition du PRN au Canada.</a:t>
            </a:r>
          </a:p>
        </p:txBody>
      </p:sp>
      <p:sp>
        <p:nvSpPr>
          <p:cNvPr id="4" name="Slide Number Placeholder 3"/>
          <p:cNvSpPr>
            <a:spLocks noGrp="1"/>
          </p:cNvSpPr>
          <p:nvPr>
            <p:ph type="sldNum" sz="quarter" idx="5"/>
          </p:nvPr>
        </p:nvSpPr>
        <p:spPr/>
        <p:txBody>
          <a:bodyPr/>
          <a:lstStyle/>
          <a:p>
            <a:fld id="{C8EEF095-98A1-4BD3-B7D3-3DE745826CE1}" type="slidenum">
              <a:rPr lang="en-CA" smtClean="0"/>
              <a:pPr/>
              <a:t>26</a:t>
            </a:fld>
            <a:endParaRPr lang="en-CA"/>
          </a:p>
        </p:txBody>
      </p:sp>
    </p:spTree>
    <p:extLst>
      <p:ext uri="{BB962C8B-B14F-4D97-AF65-F5344CB8AC3E}">
        <p14:creationId xmlns:p14="http://schemas.microsoft.com/office/powerpoint/2010/main" val="3254574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Dans la 8e édition du manuel du PRN, chaque chapitre s’intéresse aux facteurs propres aux équipes et aux considérations en matière d’amélioration de la qualité. </a:t>
            </a:r>
          </a:p>
          <a:p>
            <a:endParaRPr lang="fr-CA" dirty="0"/>
          </a:p>
          <a:p>
            <a:r>
              <a:rPr lang="fr-CA" dirty="0"/>
              <a:t>De plus, des chapitres traitant d’ergonomie, du performance humaine dans la réanimation néonatale, de la réanimation hors de la salle d’accouchement et de l’intégration d’initiatives d’amélioration de la qualité ont été ajoutés.</a:t>
            </a:r>
          </a:p>
        </p:txBody>
      </p:sp>
      <p:sp>
        <p:nvSpPr>
          <p:cNvPr id="4" name="Slide Number Placeholder 3"/>
          <p:cNvSpPr>
            <a:spLocks noGrp="1"/>
          </p:cNvSpPr>
          <p:nvPr>
            <p:ph type="sldNum" sz="quarter" idx="5"/>
          </p:nvPr>
        </p:nvSpPr>
        <p:spPr/>
        <p:txBody>
          <a:bodyPr/>
          <a:lstStyle/>
          <a:p>
            <a:fld id="{C8EEF095-98A1-4BD3-B7D3-3DE745826CE1}" type="slidenum">
              <a:rPr lang="en-CA" smtClean="0"/>
              <a:pPr/>
              <a:t>27</a:t>
            </a:fld>
            <a:endParaRPr lang="en-CA"/>
          </a:p>
        </p:txBody>
      </p:sp>
    </p:spTree>
    <p:extLst>
      <p:ext uri="{BB962C8B-B14F-4D97-AF65-F5344CB8AC3E}">
        <p14:creationId xmlns:p14="http://schemas.microsoft.com/office/powerpoint/2010/main" val="2451397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Comme nous l’avons mentionné tout à l’heure, la 8</a:t>
            </a:r>
            <a:r>
              <a:rPr lang="fr-CA" baseline="30000" dirty="0"/>
              <a:t>e</a:t>
            </a:r>
            <a:r>
              <a:rPr lang="fr-CA" dirty="0"/>
              <a:t> édition du PRN offrira aux dispensateurs l’option de suivre une formation de base ou une formation avancée. Bien que la durée minimale recommandée du cours soit toujours de quatre heures, cette option permettra aux évaluateurs d’adapter le contenu du cours aux besoins des apprenants. Même s’il revient aux établissements de décider quelle formation est nécessaire selon leurs pratiques cliniques, le comité du PRN de la SCP recommande la formation avancée à toutes les personnes appelées à intervenir durant la naissance et dans les soins des nouveau-nés présentant des facteurs de risque de réanimation.</a:t>
            </a:r>
          </a:p>
          <a:p>
            <a:endParaRPr lang="fr-CA" dirty="0"/>
          </a:p>
          <a:p>
            <a:r>
              <a:rPr lang="fr-CA" dirty="0"/>
              <a:t>La SCP gardera la même structure de cours, ce qui signifie que la formation de base et la formation avancée seront toutes deux données par des évaluateurs. Cette structure comprendra toujours la lecture préalable du manuel, la participation en personne à des exercices de mise en pratique des compétences, l’évaluation des compétences intégrées ainsi que les simulations et le retour sur les événements. </a:t>
            </a:r>
          </a:p>
          <a:p>
            <a:endParaRPr lang="fr-CA" dirty="0"/>
          </a:p>
          <a:p>
            <a:r>
              <a:rPr lang="fr-CA" dirty="0"/>
              <a:t>Avant de suivre le cours, les personnes inscrites à la formation de base devront passer l’examen de base en ligne, tandis que celles inscrites à la formation avancée devront passer l’examen de base et l’examen avancé (sur les chapitres 5 à 11), tous deux en ligne.</a:t>
            </a:r>
          </a:p>
          <a:p>
            <a:endParaRPr lang="fr-CA" dirty="0"/>
          </a:p>
          <a:p>
            <a:r>
              <a:rPr lang="fr-CA" dirty="0"/>
              <a:t>Comme par le passé, la formation doit être suivie tous les deux ans. Sa réussite ne donne pas droit à une certification et n’est pas un gage de compétence.</a:t>
            </a:r>
          </a:p>
        </p:txBody>
      </p:sp>
      <p:sp>
        <p:nvSpPr>
          <p:cNvPr id="4" name="Slide Number Placeholder 3"/>
          <p:cNvSpPr>
            <a:spLocks noGrp="1"/>
          </p:cNvSpPr>
          <p:nvPr>
            <p:ph type="sldNum" sz="quarter" idx="5"/>
          </p:nvPr>
        </p:nvSpPr>
        <p:spPr/>
        <p:txBody>
          <a:bodyPr/>
          <a:lstStyle/>
          <a:p>
            <a:fld id="{C8EEF095-98A1-4BD3-B7D3-3DE745826CE1}" type="slidenum">
              <a:rPr lang="en-CA" smtClean="0"/>
              <a:pPr/>
              <a:t>28</a:t>
            </a:fld>
            <a:endParaRPr lang="en-CA"/>
          </a:p>
        </p:txBody>
      </p:sp>
    </p:spTree>
    <p:extLst>
      <p:ext uri="{BB962C8B-B14F-4D97-AF65-F5344CB8AC3E}">
        <p14:creationId xmlns:p14="http://schemas.microsoft.com/office/powerpoint/2010/main" val="3341027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L’évaluation en ligne des apprentissages de la formation de base est conçue de façon à répondre aux besoins individuels des participants. Dans cette évaluation, les participants sont appelés à s’autoévaluer, et une rétroaction est fournie en fonction de leur rendement et de leur autoévaluation. Le temps nécessaire pour terminer l’évaluation dépend de ces facteurs.</a:t>
            </a:r>
          </a:p>
        </p:txBody>
      </p:sp>
      <p:sp>
        <p:nvSpPr>
          <p:cNvPr id="4" name="Slide Number Placeholder 3"/>
          <p:cNvSpPr>
            <a:spLocks noGrp="1"/>
          </p:cNvSpPr>
          <p:nvPr>
            <p:ph type="sldNum" sz="quarter" idx="5"/>
          </p:nvPr>
        </p:nvSpPr>
        <p:spPr/>
        <p:txBody>
          <a:bodyPr/>
          <a:lstStyle/>
          <a:p>
            <a:fld id="{C8EEF095-98A1-4BD3-B7D3-3DE745826CE1}" type="slidenum">
              <a:rPr lang="en-CA" smtClean="0"/>
              <a:pPr/>
              <a:t>29</a:t>
            </a:fld>
            <a:endParaRPr lang="en-CA"/>
          </a:p>
        </p:txBody>
      </p:sp>
    </p:spTree>
    <p:extLst>
      <p:ext uri="{BB962C8B-B14F-4D97-AF65-F5344CB8AC3E}">
        <p14:creationId xmlns:p14="http://schemas.microsoft.com/office/powerpoint/2010/main" val="642384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dirty="0"/>
              <a:t>Les objectifs de cette présentation sont les suivants :</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fr-CA" sz="1600" dirty="0"/>
              <a:t>Présenter les changements cliniques apportés à la 8</a:t>
            </a:r>
            <a:r>
              <a:rPr lang="fr-CA" sz="1600" baseline="30000" dirty="0"/>
              <a:t>e</a:t>
            </a:r>
            <a:r>
              <a:rPr lang="fr-CA" sz="1600" dirty="0"/>
              <a:t> édition du PRN au Canada</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fr-CA" sz="1600" dirty="0"/>
              <a:t>Présenter les données scientifiques qui appuient la mise à jour des recommandations</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fr-CA" sz="1600" dirty="0"/>
              <a:t>Présenter les changements administratifs et pédagogiques en lien avec la 8</a:t>
            </a:r>
            <a:r>
              <a:rPr lang="fr-CA" sz="1600" baseline="30000" dirty="0"/>
              <a:t>e</a:t>
            </a:r>
            <a:r>
              <a:rPr lang="fr-CA" sz="1600" dirty="0"/>
              <a:t> édition du PRN au Canada</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endParaRPr lang="fr-CA" sz="1600" dirty="0"/>
          </a:p>
        </p:txBody>
      </p:sp>
      <p:sp>
        <p:nvSpPr>
          <p:cNvPr id="4" name="Slide Number Placeholder 3"/>
          <p:cNvSpPr>
            <a:spLocks noGrp="1"/>
          </p:cNvSpPr>
          <p:nvPr>
            <p:ph type="sldNum" sz="quarter" idx="10"/>
          </p:nvPr>
        </p:nvSpPr>
        <p:spPr/>
        <p:txBody>
          <a:bodyPr/>
          <a:lstStyle/>
          <a:p>
            <a:fld id="{C8EEF095-98A1-4BD3-B7D3-3DE745826CE1}" type="slidenum">
              <a:rPr lang="en-CA" smtClean="0"/>
              <a:pPr/>
              <a:t>3</a:t>
            </a:fld>
            <a:endParaRPr lang="en-CA"/>
          </a:p>
        </p:txBody>
      </p:sp>
    </p:spTree>
    <p:extLst>
      <p:ext uri="{BB962C8B-B14F-4D97-AF65-F5344CB8AC3E}">
        <p14:creationId xmlns:p14="http://schemas.microsoft.com/office/powerpoint/2010/main" val="4252748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La 7</a:t>
            </a:r>
            <a:r>
              <a:rPr lang="fr-CA" baseline="30000" dirty="0"/>
              <a:t>e</a:t>
            </a:r>
            <a:r>
              <a:rPr lang="fr-CA" dirty="0"/>
              <a:t> édition ne sera plus disponible après le 31 décembre 2021 puisque la 8</a:t>
            </a:r>
            <a:r>
              <a:rPr lang="fr-CA" baseline="30000" dirty="0"/>
              <a:t>e</a:t>
            </a:r>
            <a:r>
              <a:rPr lang="fr-CA" dirty="0"/>
              <a:t> édition sera lancée le 1</a:t>
            </a:r>
            <a:r>
              <a:rPr lang="fr-CA" baseline="30000" dirty="0"/>
              <a:t>er</a:t>
            </a:r>
            <a:r>
              <a:rPr lang="fr-CA" dirty="0"/>
              <a:t> janvier 2022. Les évaluateurs du PRN devront passer l’examen de la 8</a:t>
            </a:r>
            <a:r>
              <a:rPr lang="fr-CA" baseline="30000" dirty="0"/>
              <a:t>e</a:t>
            </a:r>
            <a:r>
              <a:rPr lang="fr-CA" dirty="0"/>
              <a:t> édition en ligne avant de donner le cours aux dispensateurs. </a:t>
            </a:r>
          </a:p>
          <a:p>
            <a:endParaRPr lang="fr-CA" dirty="0"/>
          </a:p>
          <a:p>
            <a:r>
              <a:rPr lang="fr-CA" dirty="0"/>
              <a:t>La nouvelle édition ne comporte pas beaucoup de changements pédagogiques cliniques.  Le sous-comité de l’éducation du PRN de la SCP prépare toutefois diverses ressources tenant compte des changements apportés, dont une FAQ actualisée et une révision de l’ÉPI. </a:t>
            </a:r>
            <a:endParaRPr lang="fr-CA" dirty="0">
              <a:cs typeface="Calibri"/>
            </a:endParaRPr>
          </a:p>
          <a:p>
            <a:endParaRPr lang="fr-CA" dirty="0"/>
          </a:p>
          <a:p>
            <a:r>
              <a:rPr lang="fr-CA" dirty="0"/>
              <a:t>Ce diaporama et les notes de présentation seront également mis à la disposition des évaluateurs et des formateurs d’évaluateurs.</a:t>
            </a:r>
          </a:p>
          <a:p>
            <a:r>
              <a:rPr lang="fr-CA" dirty="0"/>
              <a:t>Le portail Pédagogie de la SCP fournit aux évaluateurs un certain nombre de ressources régulièrement mises à jour. Comme il n’y a plus de manuel pour les évaluateurs, plusieurs outils importants destinés à ces derniers ont été ajoutés au portail, dont des vidéos éducatives sur la simulation et le retour sur les événements, de même que des guides et des ressources sur les cours. Nous sommes heureux de recevoir des suggestions de ressources supplémentaires utiles à la communauté du PRN, donc n’hésitez pas à nous faire part de vos idées.</a:t>
            </a:r>
          </a:p>
        </p:txBody>
      </p:sp>
      <p:sp>
        <p:nvSpPr>
          <p:cNvPr id="4" name="Slide Number Placeholder 3"/>
          <p:cNvSpPr>
            <a:spLocks noGrp="1"/>
          </p:cNvSpPr>
          <p:nvPr>
            <p:ph type="sldNum" sz="quarter" idx="5"/>
          </p:nvPr>
        </p:nvSpPr>
        <p:spPr/>
        <p:txBody>
          <a:bodyPr/>
          <a:lstStyle/>
          <a:p>
            <a:fld id="{C8EEF095-98A1-4BD3-B7D3-3DE745826CE1}" type="slidenum">
              <a:rPr lang="en-CA" smtClean="0"/>
              <a:pPr/>
              <a:t>30</a:t>
            </a:fld>
            <a:endParaRPr lang="en-CA"/>
          </a:p>
        </p:txBody>
      </p:sp>
    </p:spTree>
    <p:extLst>
      <p:ext uri="{BB962C8B-B14F-4D97-AF65-F5344CB8AC3E}">
        <p14:creationId xmlns:p14="http://schemas.microsoft.com/office/powerpoint/2010/main" val="2335043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Cette diapositive résume les principaux changements apportés à la 8</a:t>
            </a:r>
            <a:r>
              <a:rPr lang="fr-CA" baseline="30000" dirty="0"/>
              <a:t>e</a:t>
            </a:r>
            <a:r>
              <a:rPr lang="fr-CA" dirty="0"/>
              <a:t> édition du PRN. </a:t>
            </a:r>
          </a:p>
          <a:p>
            <a:r>
              <a:rPr lang="fr-CA" dirty="0"/>
              <a:t>  </a:t>
            </a:r>
          </a:p>
          <a:p>
            <a:pPr marL="171450" indent="-171450">
              <a:buFont typeface="Arial" panose="020B0604020202020204" pitchFamily="34" charset="0"/>
              <a:buChar char="•"/>
            </a:pPr>
            <a:r>
              <a:rPr lang="fr-CA" dirty="0"/>
              <a:t>Dans les quatre questions à se poser avant la naissance, la question sur le nombre de bébés a été remplacée par une question sur le plan de prise en charge du cordon ombilical.</a:t>
            </a:r>
          </a:p>
          <a:p>
            <a:pPr marL="171450" indent="-171450">
              <a:buFont typeface="Arial" panose="020B0604020202020204" pitchFamily="34" charset="0"/>
              <a:buChar char="•"/>
            </a:pPr>
            <a:r>
              <a:rPr lang="fr-CA" dirty="0"/>
              <a:t>Les étapes initiales de la réanimation ont été réorganisées pour mieux refléter les pratiques courantes.</a:t>
            </a:r>
          </a:p>
          <a:p>
            <a:pPr marL="171450" indent="-171450">
              <a:buFont typeface="Arial" panose="020B0604020202020204" pitchFamily="34" charset="0"/>
              <a:buChar char="•"/>
            </a:pPr>
            <a:r>
              <a:rPr lang="fr-CA" dirty="0"/>
              <a:t>L’utilisation du moniteur cardiaque est recommandé plus tôt dans l’algorithme.</a:t>
            </a:r>
          </a:p>
          <a:p>
            <a:pPr marL="171450" indent="-171450">
              <a:buFont typeface="Arial" panose="020B0604020202020204" pitchFamily="34" charset="0"/>
              <a:buChar char="•"/>
            </a:pPr>
            <a:r>
              <a:rPr lang="fr-CA" dirty="0"/>
              <a:t>Une dose IV de 0,02 mg/kg d’adrénaline est proposée comme dose initiale. La dose par sonde trachéale reste la même et est de 0,1 mg/kg sans dose maximale. Le volume de rinçage recommandé après l’administration IV d’adrénaline est de 3 cc, quels que soient l’âge gestationnel et le poids. </a:t>
            </a:r>
          </a:p>
          <a:p>
            <a:pPr marL="171450" indent="-171450">
              <a:buFont typeface="Arial" panose="020B0604020202020204" pitchFamily="34" charset="0"/>
              <a:buChar char="•"/>
            </a:pPr>
            <a:r>
              <a:rPr lang="fr-CA" dirty="0"/>
              <a:t>En ce qui a trait à l’arrêt des manœuvres de réanimation, le manuel indique que 20 minutes est un délai raisonnable pour envisager cet arrêt, mais précise que ce délai doit être adapté en fonction des facteurs propres au patient et au contexte.</a:t>
            </a:r>
          </a:p>
        </p:txBody>
      </p:sp>
      <p:sp>
        <p:nvSpPr>
          <p:cNvPr id="4" name="Espace réservé du numéro de diapositive 3"/>
          <p:cNvSpPr>
            <a:spLocks noGrp="1"/>
          </p:cNvSpPr>
          <p:nvPr>
            <p:ph type="sldNum" sz="quarter" idx="5"/>
          </p:nvPr>
        </p:nvSpPr>
        <p:spPr/>
        <p:txBody>
          <a:bodyPr/>
          <a:lstStyle/>
          <a:p>
            <a:fld id="{C8EEF095-98A1-4BD3-B7D3-3DE745826CE1}" type="slidenum">
              <a:rPr lang="en-CA" smtClean="0"/>
              <a:pPr/>
              <a:t>31</a:t>
            </a:fld>
            <a:endParaRPr lang="en-CA"/>
          </a:p>
        </p:txBody>
      </p:sp>
    </p:spTree>
    <p:extLst>
      <p:ext uri="{BB962C8B-B14F-4D97-AF65-F5344CB8AC3E}">
        <p14:creationId xmlns:p14="http://schemas.microsoft.com/office/powerpoint/2010/main" val="1596430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EEF095-98A1-4BD3-B7D3-3DE745826CE1}" type="slidenum">
              <a:rPr lang="en-CA" smtClean="0"/>
              <a:pPr/>
              <a:t>32</a:t>
            </a:fld>
            <a:endParaRPr lang="en-CA"/>
          </a:p>
        </p:txBody>
      </p:sp>
    </p:spTree>
    <p:extLst>
      <p:ext uri="{BB962C8B-B14F-4D97-AF65-F5344CB8AC3E}">
        <p14:creationId xmlns:p14="http://schemas.microsoft.com/office/powerpoint/2010/main" val="2481868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aseline="0" dirty="0"/>
              <a:t>Cette diapositive montre le nouvel algorithme utilisé dans la 8</a:t>
            </a:r>
            <a:r>
              <a:rPr lang="fr-CA" sz="1600" baseline="30000" dirty="0"/>
              <a:t>e</a:t>
            </a:r>
            <a:r>
              <a:rPr lang="fr-CA" sz="1600" baseline="0" dirty="0"/>
              <a:t> édition du PRN. Elle précise également les saturations en oxygène cibles et les concentrations d’oxygène de départ, qui sont les mêmes que dans les recommandations précédentes. En résumé, la FiO</a:t>
            </a:r>
            <a:r>
              <a:rPr lang="fr-CA" sz="1600" baseline="-25000" dirty="0"/>
              <a:t>2</a:t>
            </a:r>
            <a:r>
              <a:rPr lang="fr-CA" sz="1600" baseline="0" dirty="0"/>
              <a:t> de départ est de 21 % pour les bébés dont l’AG est de 35 semaines ou plus, et de 21 à 30 % pour ceux dont l’AG est de moins de 35 semaines. Dans les diapositives suivantes, nous verrons les différentes étapes de l’algorithme et soulignerons les changements apportés à la 8</a:t>
            </a:r>
            <a:r>
              <a:rPr lang="fr-CA" sz="1600" baseline="30000" dirty="0"/>
              <a:t>e</a:t>
            </a:r>
            <a:r>
              <a:rPr lang="fr-CA" sz="1600" baseline="0" dirty="0"/>
              <a:t> édition.</a:t>
            </a:r>
            <a:endParaRPr lang="fr-CA" sz="1600" dirty="0"/>
          </a:p>
        </p:txBody>
      </p:sp>
      <p:sp>
        <p:nvSpPr>
          <p:cNvPr id="4" name="Slide Number Placeholder 3"/>
          <p:cNvSpPr>
            <a:spLocks noGrp="1"/>
          </p:cNvSpPr>
          <p:nvPr>
            <p:ph type="sldNum" sz="quarter" idx="10"/>
          </p:nvPr>
        </p:nvSpPr>
        <p:spPr/>
        <p:txBody>
          <a:bodyPr/>
          <a:lstStyle/>
          <a:p>
            <a:fld id="{C8EEF095-98A1-4BD3-B7D3-3DE745826CE1}" type="slidenum">
              <a:rPr lang="en-CA" smtClean="0"/>
              <a:pPr/>
              <a:t>4</a:t>
            </a:fld>
            <a:endParaRPr lang="en-CA"/>
          </a:p>
        </p:txBody>
      </p:sp>
    </p:spTree>
    <p:extLst>
      <p:ext uri="{BB962C8B-B14F-4D97-AF65-F5344CB8AC3E}">
        <p14:creationId xmlns:p14="http://schemas.microsoft.com/office/powerpoint/2010/main" val="94188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i="0" dirty="0">
                <a:solidFill>
                  <a:srgbClr val="FF0000"/>
                </a:solidFill>
              </a:rPr>
              <a:t>La 8</a:t>
            </a:r>
            <a:r>
              <a:rPr lang="fr-CA" sz="1600" i="0" baseline="30000" dirty="0">
                <a:solidFill>
                  <a:srgbClr val="FF0000"/>
                </a:solidFill>
              </a:rPr>
              <a:t>e</a:t>
            </a:r>
            <a:r>
              <a:rPr lang="fr-CA" sz="1600" i="0" dirty="0">
                <a:solidFill>
                  <a:srgbClr val="FF0000"/>
                </a:solidFill>
              </a:rPr>
              <a:t> édition du PRN offre de nouveau deux types de cours adaptés aux</a:t>
            </a:r>
            <a:r>
              <a:rPr lang="fr-CA" sz="1600" dirty="0">
                <a:solidFill>
                  <a:srgbClr val="FF0000"/>
                </a:solidFill>
              </a:rPr>
              <a:t> besoins des apprenants, soit la formation de base et la formation avancée</a:t>
            </a:r>
            <a:r>
              <a:rPr lang="fr-CA" sz="1600" i="0" dirty="0">
                <a:solidFill>
                  <a:srgbClr val="FF0000"/>
                </a:solidFill>
              </a:rPr>
              <a:t>. Comme le montre la figure, la formation de base traitera des volets de l’algorithme</a:t>
            </a:r>
            <a:r>
              <a:rPr lang="fr-CA" sz="1600" dirty="0">
                <a:solidFill>
                  <a:srgbClr val="FF0000"/>
                </a:solidFill>
              </a:rPr>
              <a:t> allant jusqu’aux mesures correctives et à l’insertion d’un masque laryngé</a:t>
            </a:r>
            <a:r>
              <a:rPr lang="fr-CA" sz="1600" i="0" dirty="0">
                <a:solidFill>
                  <a:srgbClr val="FF0000"/>
                </a:solidFill>
              </a:rPr>
              <a:t>. Ces étapes correspondent aux leçons 1 à 4 de la 8</a:t>
            </a:r>
            <a:r>
              <a:rPr lang="fr-CA" sz="1600" i="0" baseline="30000" dirty="0">
                <a:solidFill>
                  <a:srgbClr val="FF0000"/>
                </a:solidFill>
              </a:rPr>
              <a:t>e</a:t>
            </a:r>
            <a:r>
              <a:rPr lang="fr-CA" sz="1600" i="0" dirty="0">
                <a:solidFill>
                  <a:srgbClr val="FF0000"/>
                </a:solidFill>
              </a:rPr>
              <a:t> édition du manuel du PRN. </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600" i="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600" i="0" dirty="0">
                <a:solidFill>
                  <a:srgbClr val="FF0000"/>
                </a:solidFill>
              </a:rPr>
              <a:t>La formation avancée traitera des autres volets de l’algorithme, dont l’intubation trachéale, les compressions thoraciques et les médicaments. </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600" i="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600" dirty="0">
                <a:solidFill>
                  <a:srgbClr val="FF0000"/>
                </a:solidFill>
              </a:rPr>
              <a:t>Le but de ce changement n’est pas de raccourcir la formation des dispensateurs, et c’est pourquoi le comité directeur du PRN </a:t>
            </a:r>
            <a:r>
              <a:rPr lang="fr-CA" sz="1600" i="0" dirty="0">
                <a:solidFill>
                  <a:srgbClr val="FF0000"/>
                </a:solidFill>
              </a:rPr>
              <a:t>recommande encore que les cours durent au moins quatre heures. L’offre de deux types de cours permet plutôt aux évaluateurs de se concentrer sur les compétences les plus pertinentes pour les dispensateurs. Il est toutefois recommandé que toutes les personnes appelées à intervenir dans un accouchement à </a:t>
            </a:r>
            <a:r>
              <a:rPr lang="fr-CA" sz="1600" dirty="0">
                <a:solidFill>
                  <a:srgbClr val="FF0000"/>
                </a:solidFill>
              </a:rPr>
              <a:t>risque élevé suivent la formation avancée afin de connaître tous les aspects de la réanimation auxquels ils pourraient prendre part.</a:t>
            </a:r>
            <a:endParaRPr lang="fr-CA" sz="1600" i="0" dirty="0">
              <a:solidFill>
                <a:srgbClr val="FF0000"/>
              </a:solidFill>
            </a:endParaRPr>
          </a:p>
        </p:txBody>
      </p:sp>
      <p:sp>
        <p:nvSpPr>
          <p:cNvPr id="4" name="Slide Number Placeholder 3"/>
          <p:cNvSpPr>
            <a:spLocks noGrp="1"/>
          </p:cNvSpPr>
          <p:nvPr>
            <p:ph type="sldNum" sz="quarter" idx="10"/>
          </p:nvPr>
        </p:nvSpPr>
        <p:spPr/>
        <p:txBody>
          <a:bodyPr/>
          <a:lstStyle/>
          <a:p>
            <a:fld id="{C8EEF095-98A1-4BD3-B7D3-3DE745826CE1}" type="slidenum">
              <a:rPr lang="en-CA" smtClean="0"/>
              <a:pPr/>
              <a:t>5</a:t>
            </a:fld>
            <a:endParaRPr lang="en-CA" dirty="0"/>
          </a:p>
        </p:txBody>
      </p:sp>
    </p:spTree>
    <p:extLst>
      <p:ext uri="{BB962C8B-B14F-4D97-AF65-F5344CB8AC3E}">
        <p14:creationId xmlns:p14="http://schemas.microsoft.com/office/powerpoint/2010/main" val="384455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La première étape de l’algorithme consiste à préparer l’équipe et à prévoir le matériel nécessaire pour une réanimation avancée, au besoin. Comme par le passé, la réunion d’équipe a pour but d’attribuer les rôles et les tâches, mais aussi de discuter des possibles processus pathologiques sous-jacents et des interventions de stabilisation potentiellement requises. </a:t>
            </a:r>
          </a:p>
          <a:p>
            <a:endParaRPr lang="fr-CA" dirty="0"/>
          </a:p>
          <a:p>
            <a:r>
              <a:rPr lang="fr-CA" dirty="0"/>
              <a:t>Dans la 8</a:t>
            </a:r>
            <a:r>
              <a:rPr lang="fr-CA" baseline="30000" dirty="0"/>
              <a:t>e</a:t>
            </a:r>
            <a:r>
              <a:rPr lang="fr-CA" dirty="0"/>
              <a:t> édition, les quatre questions à se poser avant la naissance ont changé. La question sur le nombre de bébés attendus a été remplacée par celle sur le plan de prise en charge du cordon ombilical, un changement qui montre l’importance de cette prise en charge dans les soins aux nouveau-nés. Le D</a:t>
            </a:r>
            <a:r>
              <a:rPr lang="fr-CA" baseline="30000" dirty="0"/>
              <a:t>r</a:t>
            </a:r>
            <a:r>
              <a:rPr lang="fr-CA" dirty="0"/>
              <a:t> Moussa présentera les dernières données sur ce sujet tout à l’heure. </a:t>
            </a:r>
          </a:p>
          <a:p>
            <a:endParaRPr lang="fr-CA" dirty="0"/>
          </a:p>
          <a:p>
            <a:r>
              <a:rPr lang="fr-CA" dirty="0"/>
              <a:t>Les quatre questions à se poser sont maintenant les suivantes :</a:t>
            </a:r>
          </a:p>
          <a:p>
            <a:r>
              <a:rPr lang="fr-CA" dirty="0"/>
              <a:t>Quel est l’âge gestationnel attendu? </a:t>
            </a:r>
          </a:p>
          <a:p>
            <a:r>
              <a:rPr lang="fr-CA" dirty="0"/>
              <a:t>Le liquide amniotique est-il clair? </a:t>
            </a:r>
          </a:p>
          <a:p>
            <a:r>
              <a:rPr lang="fr-CA" dirty="0"/>
              <a:t>Y a-t-il d’autres facteurs de risque? </a:t>
            </a:r>
          </a:p>
          <a:p>
            <a:r>
              <a:rPr lang="fr-CA" dirty="0"/>
              <a:t>Quel est le plan de prise en charge du cordon ombilical?</a:t>
            </a:r>
          </a:p>
        </p:txBody>
      </p:sp>
      <p:sp>
        <p:nvSpPr>
          <p:cNvPr id="4" name="Slide Number Placeholder 3"/>
          <p:cNvSpPr>
            <a:spLocks noGrp="1"/>
          </p:cNvSpPr>
          <p:nvPr>
            <p:ph type="sldNum" sz="quarter" idx="5"/>
          </p:nvPr>
        </p:nvSpPr>
        <p:spPr/>
        <p:txBody>
          <a:bodyPr/>
          <a:lstStyle/>
          <a:p>
            <a:fld id="{C8EEF095-98A1-4BD3-B7D3-3DE745826CE1}" type="slidenum">
              <a:rPr lang="en-CA" smtClean="0"/>
              <a:pPr/>
              <a:t>6</a:t>
            </a:fld>
            <a:endParaRPr lang="en-CA"/>
          </a:p>
        </p:txBody>
      </p:sp>
    </p:spTree>
    <p:extLst>
      <p:ext uri="{BB962C8B-B14F-4D97-AF65-F5344CB8AC3E}">
        <p14:creationId xmlns:p14="http://schemas.microsoft.com/office/powerpoint/2010/main" val="2449610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Comme dans la 7</a:t>
            </a:r>
            <a:r>
              <a:rPr lang="fr-CA" baseline="30000" dirty="0"/>
              <a:t>e</a:t>
            </a:r>
            <a:r>
              <a:rPr lang="fr-CA" dirty="0"/>
              <a:t> édition, la première minute devrait comprendre l’évaluation initiale du tonus et de la respiration, l’amorce des étapes initiales et la mise en place d’une ventilation en pression positive, au besoin.</a:t>
            </a:r>
          </a:p>
          <a:p>
            <a:endParaRPr lang="fr-CA" dirty="0"/>
          </a:p>
          <a:p>
            <a:r>
              <a:rPr lang="fr-CA" dirty="0"/>
              <a:t>Les trois questions de l’évaluation initiale n’ont pas changé :</a:t>
            </a:r>
          </a:p>
          <a:p>
            <a:pPr marL="228600" indent="-228600">
              <a:buAutoNum type="arabicPeriod"/>
            </a:pPr>
            <a:r>
              <a:rPr lang="fr-CA" dirty="0"/>
              <a:t>Le nouveau-né est-il à terme?</a:t>
            </a:r>
          </a:p>
          <a:p>
            <a:pPr marL="228600" indent="-228600">
              <a:buAutoNum type="arabicPeriod"/>
            </a:pPr>
            <a:r>
              <a:rPr lang="fr-CA" dirty="0"/>
              <a:t>A-t-il un bon tonus? </a:t>
            </a:r>
          </a:p>
          <a:p>
            <a:pPr marL="228600" indent="-228600">
              <a:buAutoNum type="arabicPeriod"/>
            </a:pPr>
            <a:r>
              <a:rPr lang="fr-CA" dirty="0"/>
              <a:t>Respire-t-il ou pleure-t-il?</a:t>
            </a:r>
          </a:p>
          <a:p>
            <a:pPr marL="0" indent="0">
              <a:buNone/>
            </a:pPr>
            <a:endParaRPr lang="fr-CA" dirty="0"/>
          </a:p>
          <a:p>
            <a:pPr marL="0" indent="0">
              <a:buNone/>
            </a:pPr>
            <a:r>
              <a:rPr lang="fr-CA" b="1" dirty="0"/>
              <a:t>À noter que l’ordre des étapes initiales a changé dans la 8</a:t>
            </a:r>
            <a:r>
              <a:rPr lang="fr-CA" b="1" baseline="30000" dirty="0"/>
              <a:t>e</a:t>
            </a:r>
            <a:r>
              <a:rPr lang="fr-CA" b="1" dirty="0"/>
              <a:t> édition. Elles suivent maintenant l’ordre suivant : chaleur, assèchement, stimulation, position des voies respiratoires et aspiration au besoin.</a:t>
            </a:r>
            <a:r>
              <a:rPr lang="fr-CA" dirty="0"/>
              <a:t> Ce changement a pour but de refléter les pratiques cliniques courantes</a:t>
            </a:r>
            <a:r>
              <a:rPr lang="fr-CA" b="0" dirty="0"/>
              <a:t>. </a:t>
            </a:r>
          </a:p>
          <a:p>
            <a:pPr marL="0" indent="0">
              <a:buNone/>
            </a:pPr>
            <a:r>
              <a:rPr lang="fr-CA" b="0" dirty="0"/>
              <a:t>Comme dans l’édition précédente, il est important de noter que l’aspiration ne doit avoir lieu qu’au besoin, et que les dispensateurs devraient connaître les complications potentielles d’une aspiration profonde et vigoureuse, comme la stimulation vagale et la bradycardie qui en découle.</a:t>
            </a:r>
          </a:p>
          <a:p>
            <a:pPr marL="0" indent="0">
              <a:buNone/>
            </a:pPr>
            <a:endParaRPr lang="fr-CA" b="0" dirty="0"/>
          </a:p>
          <a:p>
            <a:pPr marL="0" indent="0">
              <a:buNone/>
            </a:pPr>
            <a:r>
              <a:rPr lang="fr-CA" b="0" dirty="0"/>
              <a:t>Une fois les étapes initiales complétées, le dispensateur doit évaluer la respiration et la fréquence cardiaque. Les indications de la VPP, qui n’ont pas changé, demeurent l’apnée, le </a:t>
            </a:r>
            <a:r>
              <a:rPr lang="fr-CA" b="0" dirty="0" err="1"/>
              <a:t>gasping</a:t>
            </a:r>
            <a:r>
              <a:rPr lang="fr-CA" b="0" dirty="0"/>
              <a:t> et une fréquence cardiaque inférieure à 100 battements par minute. Si une VPP est nécessaire, l’installation d’un saturomètre est encore recommandée. À ce stade, on peut aussi envisager de recourir à un moniteur cardio-respiratoire.</a:t>
            </a:r>
          </a:p>
          <a:p>
            <a:pPr marL="0" indent="0">
              <a:buNone/>
            </a:pPr>
            <a:endParaRPr lang="fr-CA" b="0" dirty="0"/>
          </a:p>
          <a:p>
            <a:pPr marL="0" indent="0">
              <a:buNone/>
            </a:pPr>
            <a:r>
              <a:rPr lang="fr-CA" b="0" dirty="0"/>
              <a:t>Comme auparavant, une PPC peut être amorcée chez les nouveau-nés qui ont une respiration spontanée efficace, mais qui présentent une cyanose persistante ou une respiration laborieuse.</a:t>
            </a:r>
            <a:endParaRPr lang="fr-CA" b="1" dirty="0"/>
          </a:p>
        </p:txBody>
      </p:sp>
      <p:sp>
        <p:nvSpPr>
          <p:cNvPr id="4" name="Slide Number Placeholder 3"/>
          <p:cNvSpPr>
            <a:spLocks noGrp="1"/>
          </p:cNvSpPr>
          <p:nvPr>
            <p:ph type="sldNum" sz="quarter" idx="10"/>
          </p:nvPr>
        </p:nvSpPr>
        <p:spPr/>
        <p:txBody>
          <a:bodyPr/>
          <a:lstStyle/>
          <a:p>
            <a:fld id="{C8EEF095-98A1-4BD3-B7D3-3DE745826CE1}" type="slidenum">
              <a:rPr lang="en-CA" smtClean="0"/>
              <a:pPr/>
              <a:t>7</a:t>
            </a:fld>
            <a:endParaRPr lang="en-CA"/>
          </a:p>
        </p:txBody>
      </p:sp>
    </p:spTree>
    <p:extLst>
      <p:ext uri="{BB962C8B-B14F-4D97-AF65-F5344CB8AC3E}">
        <p14:creationId xmlns:p14="http://schemas.microsoft.com/office/powerpoint/2010/main" val="177682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a:p>
            <a:r>
              <a:rPr lang="fr-CA" dirty="0"/>
              <a:t>Comme dans les éditions précédentes, la ventilation efficace est d’une importance cruciale.</a:t>
            </a:r>
          </a:p>
          <a:p>
            <a:endParaRPr lang="fr-CA" dirty="0"/>
          </a:p>
          <a:p>
            <a:r>
              <a:rPr lang="fr-CA" dirty="0"/>
              <a:t>Pareillement à la 7</a:t>
            </a:r>
            <a:r>
              <a:rPr lang="fr-CA" baseline="30000" dirty="0"/>
              <a:t>e</a:t>
            </a:r>
            <a:r>
              <a:rPr lang="fr-CA" dirty="0"/>
              <a:t> édition, il est recommandé de réévaluer la FC 15 secondes après le début de la VPP. Si elle n’a pas augmenté, il faut évaluer l’excursion thoracique. Si la FC n’a pas augmenté et qu’il n’y a aucune excursion thoracique, cela signifie que la ventilation est inefficace et que des mesures correctives devraient être effectuées.</a:t>
            </a:r>
          </a:p>
          <a:p>
            <a:endParaRPr lang="fr-CA" dirty="0"/>
          </a:p>
          <a:p>
            <a:r>
              <a:rPr lang="fr-CA" dirty="0"/>
              <a:t>Comme par le passé, on peut utiliser l’outil mnémotechnique MR SOPA. Il est recommandé d’y aller principalement deux interventions à la fois : </a:t>
            </a:r>
            <a:r>
              <a:rPr lang="fr-CA" b="1" dirty="0"/>
              <a:t>vérifier le Masque</a:t>
            </a:r>
            <a:r>
              <a:rPr lang="fr-CA" dirty="0"/>
              <a:t> et </a:t>
            </a:r>
            <a:r>
              <a:rPr lang="fr-CA" b="1" dirty="0"/>
              <a:t>Remettre la tête en position</a:t>
            </a:r>
            <a:r>
              <a:rPr lang="fr-CA" dirty="0"/>
              <a:t>, puis administrer cinq respirations en pression positive pour voir s’il y a une amélioration; s’il n’y en a pas, </a:t>
            </a:r>
            <a:r>
              <a:rPr lang="fr-CA" b="1" dirty="0"/>
              <a:t>aspirer les Sécrétions des voies respiratoires</a:t>
            </a:r>
            <a:r>
              <a:rPr lang="fr-CA" dirty="0"/>
              <a:t> et </a:t>
            </a:r>
            <a:r>
              <a:rPr lang="fr-CA" b="1" dirty="0"/>
              <a:t>Ouvrir la bouche</a:t>
            </a:r>
            <a:r>
              <a:rPr lang="fr-CA" dirty="0"/>
              <a:t>, puis administrer cinq respirations en pression positive; en l’absence d’amélioration, </a:t>
            </a:r>
            <a:r>
              <a:rPr lang="fr-CA" b="1" dirty="0"/>
              <a:t>accroître la Pression</a:t>
            </a:r>
            <a:r>
              <a:rPr lang="fr-CA" dirty="0"/>
              <a:t> de 5 à 10 cm de H</a:t>
            </a:r>
            <a:r>
              <a:rPr lang="fr-CA" baseline="-25000" dirty="0"/>
              <a:t>2</a:t>
            </a:r>
            <a:r>
              <a:rPr lang="fr-CA" dirty="0"/>
              <a:t>O et si rien ne change, </a:t>
            </a:r>
            <a:r>
              <a:rPr lang="fr-CA" b="1" dirty="0"/>
              <a:t>utiliser une Autre méthode de ventilation</a:t>
            </a:r>
            <a:r>
              <a:rPr lang="fr-CA" dirty="0"/>
              <a:t>, comme un masque laryngé ou une sonde trachéale. Si une de ces interventions donne lieu à une excursion thoracique (c.-à-d. si la ventilation est adéquate), maintenir la VPP pour 30 secondes</a:t>
            </a:r>
            <a:r>
              <a:rPr lang="fr-CA" b="0" dirty="0"/>
              <a:t> (manuel de la 8</a:t>
            </a:r>
            <a:r>
              <a:rPr lang="fr-CA" b="0" baseline="30000" dirty="0"/>
              <a:t>e</a:t>
            </a:r>
            <a:r>
              <a:rPr lang="fr-CA" b="0" dirty="0"/>
              <a:t> édition, page 82).</a:t>
            </a:r>
          </a:p>
          <a:p>
            <a:endParaRPr lang="fr-CA" b="0" dirty="0"/>
          </a:p>
          <a:p>
            <a:r>
              <a:rPr lang="fr-CA" b="0" dirty="0"/>
              <a:t>Si une autre méthode de ventilation est nécessaire, une VPP de 30 secondes doit être administrée par cette autre méthode avant la réévaluation de la fréquence cardiaque et la détermination des étapes suivantes. </a:t>
            </a:r>
          </a:p>
          <a:p>
            <a:endParaRPr lang="fr-CA" b="0" dirty="0"/>
          </a:p>
          <a:p>
            <a:r>
              <a:rPr lang="fr-CA" b="0" dirty="0"/>
              <a:t>Comme nous l’avons mentionné tout à l’heure, les cibles pour la saturation en oxygèn</a:t>
            </a:r>
            <a:r>
              <a:rPr lang="fr-CA" dirty="0"/>
              <a:t>e n’ont pas changé; la F</a:t>
            </a:r>
            <a:r>
              <a:rPr lang="fr-CA" b="0" dirty="0"/>
              <a:t>iO</a:t>
            </a:r>
            <a:r>
              <a:rPr lang="fr-CA" b="0" baseline="-25000" dirty="0"/>
              <a:t>2</a:t>
            </a:r>
            <a:r>
              <a:rPr lang="fr-CA" b="0" dirty="0"/>
              <a:t> devrait être titrée en conséquence. </a:t>
            </a:r>
          </a:p>
          <a:p>
            <a:endParaRPr lang="fr-CA" b="1" dirty="0"/>
          </a:p>
          <a:p>
            <a:r>
              <a:rPr lang="fr-CA" b="0" dirty="0"/>
              <a:t>L’algorithme de la 8</a:t>
            </a:r>
            <a:r>
              <a:rPr lang="fr-CA" b="0" baseline="30000" dirty="0"/>
              <a:t>e</a:t>
            </a:r>
            <a:r>
              <a:rPr lang="fr-CA" b="0" dirty="0"/>
              <a:t> édition propose l’installation d’un moniteur cardiaque – s’il n’y en a pas déjà un – lors de l’utilisation de la méthode de ventilation alternative. Ainsi, la détection de la fréquence cardiaque sera plus rapide et plus précise.</a:t>
            </a:r>
          </a:p>
        </p:txBody>
      </p:sp>
      <p:sp>
        <p:nvSpPr>
          <p:cNvPr id="4" name="Slide Number Placeholder 3"/>
          <p:cNvSpPr>
            <a:spLocks noGrp="1"/>
          </p:cNvSpPr>
          <p:nvPr>
            <p:ph type="sldNum" sz="quarter" idx="5"/>
          </p:nvPr>
        </p:nvSpPr>
        <p:spPr/>
        <p:txBody>
          <a:bodyPr/>
          <a:lstStyle/>
          <a:p>
            <a:fld id="{C8EEF095-98A1-4BD3-B7D3-3DE745826CE1}" type="slidenum">
              <a:rPr lang="en-CA" smtClean="0"/>
              <a:pPr/>
              <a:t>8</a:t>
            </a:fld>
            <a:endParaRPr lang="en-CA" dirty="0"/>
          </a:p>
        </p:txBody>
      </p:sp>
    </p:spTree>
    <p:extLst>
      <p:ext uri="{BB962C8B-B14F-4D97-AF65-F5344CB8AC3E}">
        <p14:creationId xmlns:p14="http://schemas.microsoft.com/office/powerpoint/2010/main" val="247730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Une fois la méthode de ventilation de rechange en place, procéder à une VPP de 30 secondes avant de réévaluer la fréquence cardiaque. Comme par le passé, l’indication pour les compressions thoraciques est une fréquence cardiaque inférieure à 60 bpm après au moins 30 secondes de ventilation efficace. La FiO</a:t>
            </a:r>
            <a:r>
              <a:rPr lang="fr-CA" baseline="-25000" dirty="0"/>
              <a:t>2</a:t>
            </a:r>
            <a:r>
              <a:rPr lang="fr-CA" dirty="0"/>
              <a:t> doit être augmentée à 100 %, et il faut faire trois compressions pour chaque ventilation. Comme dans la 7</a:t>
            </a:r>
            <a:r>
              <a:rPr lang="fr-CA" baseline="30000" dirty="0"/>
              <a:t>e</a:t>
            </a:r>
            <a:r>
              <a:rPr lang="fr-CA" dirty="0"/>
              <a:t> édition, la technique à deux pouces est recommandée, et lorsqu’une méthode de ventilation de rechange est en place et assurée, il est recommandé que la personne qui administre les compressions se place à la tête du lit pour permettre à un autre membre de l’équipe d’installer facilement un cathéter veineux ombilical d’urgence.</a:t>
            </a:r>
          </a:p>
          <a:p>
            <a:endParaRPr lang="fr-CA" dirty="0"/>
          </a:p>
          <a:p>
            <a:r>
              <a:rPr lang="fr-CA" dirty="0"/>
              <a:t>La fréquence cardiaque doit être réévaluée après 60 secondes. Nouvellement introduit dans la 8</a:t>
            </a:r>
            <a:r>
              <a:rPr lang="fr-CA" baseline="30000" dirty="0"/>
              <a:t>e</a:t>
            </a:r>
            <a:r>
              <a:rPr lang="fr-CA" dirty="0"/>
              <a:t> édition, l’outil mnémotechnique </a:t>
            </a:r>
            <a:r>
              <a:rPr lang="fr-CA" b="1" dirty="0"/>
              <a:t>CARDIO</a:t>
            </a:r>
            <a:r>
              <a:rPr lang="fr-CA" dirty="0"/>
              <a:t> peut être utilisé si la fréquence cardiaque n’augmente pas :</a:t>
            </a:r>
          </a:p>
          <a:p>
            <a:r>
              <a:rPr lang="fr-CA" dirty="0"/>
              <a:t>Cage thoracique : la cage thoracique bouge-t-elle à chaque respiration?</a:t>
            </a:r>
          </a:p>
          <a:p>
            <a:r>
              <a:rPr lang="fr-CA" dirty="0"/>
              <a:t>Air : Le passage de l’air est-il assuré par un masque laryngé ou une sonde trachéale?</a:t>
            </a:r>
          </a:p>
          <a:p>
            <a:r>
              <a:rPr lang="fr-CA" dirty="0"/>
              <a:t>Rythme : Fait-on trois compressions pour une ventilation administrée toutes les deux secondes? </a:t>
            </a:r>
          </a:p>
          <a:p>
            <a:r>
              <a:rPr lang="fr-CA" dirty="0"/>
              <a:t>Descente : La profondeur des compressions correspond-elle au tiers du diamètre antéro-postérieur du thorax?</a:t>
            </a:r>
          </a:p>
          <a:p>
            <a:r>
              <a:rPr lang="fr-CA" dirty="0"/>
              <a:t>Inspiration d’Oxygène : Administre-t-on de l’oxygène à 100 % par l’intermédiaire du dispositif de VPP? (Manuel de la 8</a:t>
            </a:r>
            <a:r>
              <a:rPr lang="fr-CA" baseline="30000" dirty="0"/>
              <a:t>e</a:t>
            </a:r>
            <a:r>
              <a:rPr lang="fr-CA" dirty="0"/>
              <a:t> édition, page 169)</a:t>
            </a:r>
          </a:p>
          <a:p>
            <a:endParaRPr lang="fr-CA" dirty="0"/>
          </a:p>
          <a:p>
            <a:r>
              <a:rPr lang="fr-CA" dirty="0"/>
              <a:t>Si la fréquence cardiaque reste inférieure à 60 bpm après 60 secondes de ventilation et de compressions thoraciques efficaces, l’administration d’adrénaline et l’établissement d’un accès d’urgence sont indiqués.</a:t>
            </a:r>
          </a:p>
        </p:txBody>
      </p:sp>
      <p:sp>
        <p:nvSpPr>
          <p:cNvPr id="4" name="Slide Number Placeholder 3"/>
          <p:cNvSpPr>
            <a:spLocks noGrp="1"/>
          </p:cNvSpPr>
          <p:nvPr>
            <p:ph type="sldNum" sz="quarter" idx="10"/>
          </p:nvPr>
        </p:nvSpPr>
        <p:spPr/>
        <p:txBody>
          <a:bodyPr/>
          <a:lstStyle/>
          <a:p>
            <a:fld id="{C8EEF095-98A1-4BD3-B7D3-3DE745826CE1}" type="slidenum">
              <a:rPr lang="en-CA" smtClean="0"/>
              <a:pPr/>
              <a:t>9</a:t>
            </a:fld>
            <a:endParaRPr lang="en-CA"/>
          </a:p>
        </p:txBody>
      </p:sp>
    </p:spTree>
    <p:extLst>
      <p:ext uri="{BB962C8B-B14F-4D97-AF65-F5344CB8AC3E}">
        <p14:creationId xmlns:p14="http://schemas.microsoft.com/office/powerpoint/2010/main" val="2608194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C32FE72-506E-4DA0-9E38-637D32FF20B8}" type="datetime1">
              <a:rPr lang="en-CA" smtClean="0"/>
              <a:pPr/>
              <a:t>2021-11-04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3656766-25E9-4760-AFD9-6098DCBCEE67}" type="slidenum">
              <a:rPr lang="en-CA" smtClean="0"/>
              <a:pPr/>
              <a:t>‹n°›</a:t>
            </a:fld>
            <a:endParaRPr lang="en-CA"/>
          </a:p>
        </p:txBody>
      </p:sp>
    </p:spTree>
    <p:extLst>
      <p:ext uri="{BB962C8B-B14F-4D97-AF65-F5344CB8AC3E}">
        <p14:creationId xmlns:p14="http://schemas.microsoft.com/office/powerpoint/2010/main" val="157086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BA77217-F031-4904-8C4E-E5DC1C5D17C2}" type="datetime1">
              <a:rPr lang="en-CA" smtClean="0"/>
              <a:pPr/>
              <a:t>2021-11-04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3656766-25E9-4760-AFD9-6098DCBCEE67}" type="slidenum">
              <a:rPr lang="en-CA" smtClean="0"/>
              <a:pPr/>
              <a:t>‹n°›</a:t>
            </a:fld>
            <a:endParaRPr lang="en-CA"/>
          </a:p>
        </p:txBody>
      </p:sp>
    </p:spTree>
    <p:extLst>
      <p:ext uri="{BB962C8B-B14F-4D97-AF65-F5344CB8AC3E}">
        <p14:creationId xmlns:p14="http://schemas.microsoft.com/office/powerpoint/2010/main" val="318155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A85C18D-D16B-44AC-B83B-437F871C9CAA}" type="datetime1">
              <a:rPr lang="en-CA" smtClean="0"/>
              <a:pPr/>
              <a:t>2021-11-04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3656766-25E9-4760-AFD9-6098DCBCEE67}" type="slidenum">
              <a:rPr lang="en-CA" smtClean="0"/>
              <a:pPr/>
              <a:t>‹n°›</a:t>
            </a:fld>
            <a:endParaRPr lang="en-CA"/>
          </a:p>
        </p:txBody>
      </p:sp>
    </p:spTree>
    <p:extLst>
      <p:ext uri="{BB962C8B-B14F-4D97-AF65-F5344CB8AC3E}">
        <p14:creationId xmlns:p14="http://schemas.microsoft.com/office/powerpoint/2010/main" val="395280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323528" y="332656"/>
            <a:ext cx="8568952" cy="61926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a:xfrm>
            <a:off x="457200" y="1412776"/>
            <a:ext cx="8229600" cy="4713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C47BCF1-4FBD-4DC2-88F8-AB050C2573C9}" type="datetime1">
              <a:rPr lang="en-CA" smtClean="0"/>
              <a:pPr/>
              <a:t>2021-11-04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3656766-25E9-4760-AFD9-6098DCBCEE67}" type="slidenum">
              <a:rPr lang="en-CA" smtClean="0"/>
              <a:pPr/>
              <a:t>‹n°›</a:t>
            </a:fld>
            <a:endParaRPr lang="en-CA"/>
          </a:p>
        </p:txBody>
      </p:sp>
      <p:pic>
        <p:nvPicPr>
          <p:cNvPr id="7" name="Picture 6" descr="cps-efBold.tif"/>
          <p:cNvPicPr>
            <a:picLocks noChangeAspect="1"/>
          </p:cNvPicPr>
          <p:nvPr userDrawn="1"/>
        </p:nvPicPr>
        <p:blipFill>
          <a:blip r:embed="rId2" cstate="print"/>
          <a:stretch>
            <a:fillRect/>
          </a:stretch>
        </p:blipFill>
        <p:spPr>
          <a:xfrm>
            <a:off x="7092280" y="5634620"/>
            <a:ext cx="1636416" cy="666922"/>
          </a:xfrm>
          <a:prstGeom prst="rect">
            <a:avLst/>
          </a:prstGeom>
        </p:spPr>
      </p:pic>
    </p:spTree>
    <p:extLst>
      <p:ext uri="{BB962C8B-B14F-4D97-AF65-F5344CB8AC3E}">
        <p14:creationId xmlns:p14="http://schemas.microsoft.com/office/powerpoint/2010/main" val="349860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1C9BA4-3DB9-46DA-9A95-4AAD42759558}" type="datetime1">
              <a:rPr lang="en-CA" smtClean="0"/>
              <a:pPr/>
              <a:t>2021-11-04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3656766-25E9-4760-AFD9-6098DCBCEE67}" type="slidenum">
              <a:rPr lang="en-CA" smtClean="0"/>
              <a:pPr/>
              <a:t>‹n°›</a:t>
            </a:fld>
            <a:endParaRPr lang="en-CA"/>
          </a:p>
        </p:txBody>
      </p:sp>
    </p:spTree>
    <p:extLst>
      <p:ext uri="{BB962C8B-B14F-4D97-AF65-F5344CB8AC3E}">
        <p14:creationId xmlns:p14="http://schemas.microsoft.com/office/powerpoint/2010/main" val="26133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860ED28-181B-432B-9DDE-DE9B68CDEA79}" type="datetime1">
              <a:rPr lang="en-CA" smtClean="0"/>
              <a:pPr/>
              <a:t>2021-11-04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3656766-25E9-4760-AFD9-6098DCBCEE67}" type="slidenum">
              <a:rPr lang="en-CA" smtClean="0"/>
              <a:pPr/>
              <a:t>‹n°›</a:t>
            </a:fld>
            <a:endParaRPr lang="en-CA"/>
          </a:p>
        </p:txBody>
      </p:sp>
    </p:spTree>
    <p:extLst>
      <p:ext uri="{BB962C8B-B14F-4D97-AF65-F5344CB8AC3E}">
        <p14:creationId xmlns:p14="http://schemas.microsoft.com/office/powerpoint/2010/main" val="185019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D9367E1-DC8D-467A-91D6-15673B5863EE}" type="datetime1">
              <a:rPr lang="en-CA" smtClean="0"/>
              <a:pPr/>
              <a:t>2021-11-04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3656766-25E9-4760-AFD9-6098DCBCEE67}" type="slidenum">
              <a:rPr lang="en-CA" smtClean="0"/>
              <a:pPr/>
              <a:t>‹n°›</a:t>
            </a:fld>
            <a:endParaRPr lang="en-CA"/>
          </a:p>
        </p:txBody>
      </p:sp>
    </p:spTree>
    <p:extLst>
      <p:ext uri="{BB962C8B-B14F-4D97-AF65-F5344CB8AC3E}">
        <p14:creationId xmlns:p14="http://schemas.microsoft.com/office/powerpoint/2010/main" val="199547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863EE60-5430-4580-AA48-D86E838638E8}" type="datetime1">
              <a:rPr lang="en-CA" smtClean="0"/>
              <a:pPr/>
              <a:t>2021-11-04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3656766-25E9-4760-AFD9-6098DCBCEE67}" type="slidenum">
              <a:rPr lang="en-CA" smtClean="0"/>
              <a:pPr/>
              <a:t>‹n°›</a:t>
            </a:fld>
            <a:endParaRPr lang="en-CA"/>
          </a:p>
        </p:txBody>
      </p:sp>
    </p:spTree>
    <p:extLst>
      <p:ext uri="{BB962C8B-B14F-4D97-AF65-F5344CB8AC3E}">
        <p14:creationId xmlns:p14="http://schemas.microsoft.com/office/powerpoint/2010/main" val="308990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A648A-42CD-4CCA-A826-8E1F45AEDF8F}" type="datetime1">
              <a:rPr lang="en-CA" smtClean="0"/>
              <a:pPr/>
              <a:t>2021-11-04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3656766-25E9-4760-AFD9-6098DCBCEE67}" type="slidenum">
              <a:rPr lang="en-CA" smtClean="0"/>
              <a:pPr/>
              <a:t>‹n°›</a:t>
            </a:fld>
            <a:endParaRPr lang="en-CA"/>
          </a:p>
        </p:txBody>
      </p:sp>
    </p:spTree>
    <p:extLst>
      <p:ext uri="{BB962C8B-B14F-4D97-AF65-F5344CB8AC3E}">
        <p14:creationId xmlns:p14="http://schemas.microsoft.com/office/powerpoint/2010/main" val="177368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96EF0-6313-4F9B-88C9-44DCCF70B681}" type="datetime1">
              <a:rPr lang="en-CA" smtClean="0"/>
              <a:pPr/>
              <a:t>2021-11-04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3656766-25E9-4760-AFD9-6098DCBCEE67}" type="slidenum">
              <a:rPr lang="en-CA" smtClean="0"/>
              <a:pPr/>
              <a:t>‹n°›</a:t>
            </a:fld>
            <a:endParaRPr lang="en-CA"/>
          </a:p>
        </p:txBody>
      </p:sp>
    </p:spTree>
    <p:extLst>
      <p:ext uri="{BB962C8B-B14F-4D97-AF65-F5344CB8AC3E}">
        <p14:creationId xmlns:p14="http://schemas.microsoft.com/office/powerpoint/2010/main" val="1647136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6F903-4AC7-41E3-ADAF-439350735902}" type="datetime1">
              <a:rPr lang="en-CA" smtClean="0"/>
              <a:pPr/>
              <a:t>2021-11-04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3656766-25E9-4760-AFD9-6098DCBCEE67}" type="slidenum">
              <a:rPr lang="en-CA" smtClean="0"/>
              <a:pPr/>
              <a:t>‹n°›</a:t>
            </a:fld>
            <a:endParaRPr lang="en-CA"/>
          </a:p>
        </p:txBody>
      </p:sp>
    </p:spTree>
    <p:extLst>
      <p:ext uri="{BB962C8B-B14F-4D97-AF65-F5344CB8AC3E}">
        <p14:creationId xmlns:p14="http://schemas.microsoft.com/office/powerpoint/2010/main" val="1565051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6F169-F119-4B99-9405-B50F9FAF4139}" type="datetime1">
              <a:rPr lang="en-CA" smtClean="0"/>
              <a:pPr/>
              <a:t>2021-11-04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56766-25E9-4760-AFD9-6098DCBCEE67}" type="slidenum">
              <a:rPr lang="en-CA" smtClean="0"/>
              <a:pPr/>
              <a:t>‹n°›</a:t>
            </a:fld>
            <a:endParaRPr lang="en-CA"/>
          </a:p>
        </p:txBody>
      </p:sp>
    </p:spTree>
    <p:extLst>
      <p:ext uri="{BB962C8B-B14F-4D97-AF65-F5344CB8AC3E}">
        <p14:creationId xmlns:p14="http://schemas.microsoft.com/office/powerpoint/2010/main" val="4238443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3.jpe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44.xml"/></Relationships>
</file>

<file path=ppt/slides/_rels/slide11.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3.jpe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48.xml"/></Relationships>
</file>

<file path=ppt/slides/_rels/slide1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3.jpe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jpe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5.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60.xml"/><Relationship Id="rId7" Type="http://schemas.openxmlformats.org/officeDocument/2006/relationships/image" Target="../media/image6.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61.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64.xml"/><Relationship Id="rId7"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slideLayout" Target="../slideLayouts/slideLayout7.xml"/><Relationship Id="rId3" Type="http://schemas.openxmlformats.org/officeDocument/2006/relationships/tags" Target="../tags/tag70.xml"/><Relationship Id="rId21" Type="http://schemas.openxmlformats.org/officeDocument/2006/relationships/image" Target="../media/image9.emf"/><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tags" Target="../tags/tag84.xml"/><Relationship Id="rId2" Type="http://schemas.openxmlformats.org/officeDocument/2006/relationships/tags" Target="../tags/tag69.xml"/><Relationship Id="rId16" Type="http://schemas.openxmlformats.org/officeDocument/2006/relationships/tags" Target="../tags/tag83.xml"/><Relationship Id="rId20" Type="http://schemas.openxmlformats.org/officeDocument/2006/relationships/image" Target="../media/image8.png"/><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tags" Target="../tags/tag82.xml"/><Relationship Id="rId23" Type="http://schemas.openxmlformats.org/officeDocument/2006/relationships/image" Target="../media/image3.jpeg"/><Relationship Id="rId10" Type="http://schemas.openxmlformats.org/officeDocument/2006/relationships/tags" Target="../tags/tag77.xml"/><Relationship Id="rId19" Type="http://schemas.openxmlformats.org/officeDocument/2006/relationships/notesSlide" Target="../notesSlides/notesSlide17.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 Id="rId22"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3.jpe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88.xml"/></Relationships>
</file>

<file path=ppt/slides/_rels/slide19.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3.jpe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jpe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3.jpeg"/><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2.jpe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11.png"/><Relationship Id="rId5" Type="http://schemas.openxmlformats.org/officeDocument/2006/relationships/tags" Target="../tags/tag96.xml"/><Relationship Id="rId10" Type="http://schemas.openxmlformats.org/officeDocument/2006/relationships/image" Target="../media/image10.png"/><Relationship Id="rId4" Type="http://schemas.openxmlformats.org/officeDocument/2006/relationships/tags" Target="../tags/tag95.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3.jpe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102.xml"/></Relationships>
</file>

<file path=ppt/slides/_rels/slide22.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3.jpe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tags" Target="../tags/tag118.xml"/><Relationship Id="rId18" Type="http://schemas.openxmlformats.org/officeDocument/2006/relationships/image" Target="../media/image2.jpeg"/><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tags" Target="../tags/tag117.xml"/><Relationship Id="rId17" Type="http://schemas.openxmlformats.org/officeDocument/2006/relationships/image" Target="../media/image3.jpeg"/><Relationship Id="rId2" Type="http://schemas.openxmlformats.org/officeDocument/2006/relationships/tags" Target="../tags/tag107.xml"/><Relationship Id="rId16" Type="http://schemas.openxmlformats.org/officeDocument/2006/relationships/notesSlide" Target="../notesSlides/notesSlide23.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tags" Target="../tags/tag116.xml"/><Relationship Id="rId5" Type="http://schemas.openxmlformats.org/officeDocument/2006/relationships/tags" Target="../tags/tag110.xml"/><Relationship Id="rId15" Type="http://schemas.openxmlformats.org/officeDocument/2006/relationships/slideLayout" Target="../slideLayouts/slideLayout7.xml"/><Relationship Id="rId10" Type="http://schemas.openxmlformats.org/officeDocument/2006/relationships/tags" Target="../tags/tag115.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tags" Target="../tags/tag119.xml"/></Relationships>
</file>

<file path=ppt/slides/_rels/slide24.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3.jpeg"/><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3.jpe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3.jpeg"/><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3.jpe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tags" Target="../tags/tag135.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jpe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3.jpeg"/><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notesSlide" Target="../notesSlides/notesSlide31.xml"/><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image" Target="../media/image2.jpe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3.jpeg"/><Relationship Id="rId5" Type="http://schemas.openxmlformats.org/officeDocument/2006/relationships/notesSlide" Target="../notesSlides/notesSlide32.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6.xml"/><Relationship Id="rId7" Type="http://schemas.openxmlformats.org/officeDocument/2006/relationships/image" Target="../media/image4.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5.xml"/><Relationship Id="rId5" Type="http://schemas.openxmlformats.org/officeDocument/2006/relationships/slideLayout" Target="../slideLayouts/slideLayout4.xml"/><Relationship Id="rId4" Type="http://schemas.openxmlformats.org/officeDocument/2006/relationships/tags" Target="../tags/tag17.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20.xml"/><Relationship Id="rId7" Type="http://schemas.openxmlformats.org/officeDocument/2006/relationships/notesSlide" Target="../notesSlides/notesSlide6.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5" Type="http://schemas.openxmlformats.org/officeDocument/2006/relationships/tags" Target="../tags/tag22.xml"/><Relationship Id="rId4" Type="http://schemas.openxmlformats.org/officeDocument/2006/relationships/tags" Target="../tags/tag21.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25.xml"/><Relationship Id="rId7" Type="http://schemas.openxmlformats.org/officeDocument/2006/relationships/notesSlide" Target="../notesSlides/notesSlide7.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4.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2.jpe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4.jpeg"/><Relationship Id="rId5" Type="http://schemas.openxmlformats.org/officeDocument/2006/relationships/tags" Target="../tags/tag32.xml"/><Relationship Id="rId10" Type="http://schemas.openxmlformats.org/officeDocument/2006/relationships/notesSlide" Target="../notesSlides/notesSlide8.xml"/><Relationship Id="rId4" Type="http://schemas.openxmlformats.org/officeDocument/2006/relationships/tags" Target="../tags/tag31.xml"/><Relationship Id="rId9"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38.xml"/><Relationship Id="rId7" Type="http://schemas.openxmlformats.org/officeDocument/2006/relationships/notesSlide" Target="../notesSlides/notesSlide9.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4.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DFB142-4F3D-2340-8172-61A5A89309D8}"/>
              </a:ext>
            </a:extLst>
          </p:cNvPr>
          <p:cNvSpPr>
            <a:spLocks noGrp="1"/>
          </p:cNvSpPr>
          <p:nvPr>
            <p:ph type="ctrTitle"/>
            <p:custDataLst>
              <p:tags r:id="rId1"/>
            </p:custDataLst>
          </p:nvPr>
        </p:nvSpPr>
        <p:spPr>
          <a:xfrm>
            <a:off x="323528" y="404665"/>
            <a:ext cx="8568952" cy="3071160"/>
          </a:xfrm>
        </p:spPr>
        <p:txBody>
          <a:bodyPr>
            <a:noAutofit/>
          </a:bodyPr>
          <a:lstStyle/>
          <a:p>
            <a:r>
              <a:rPr lang="fr-CA" sz="4800" dirty="0"/>
              <a:t>8</a:t>
            </a:r>
            <a:r>
              <a:rPr lang="fr-CA" sz="4800" baseline="30000" dirty="0"/>
              <a:t>e</a:t>
            </a:r>
            <a:r>
              <a:rPr lang="fr-CA" sz="4800" dirty="0"/>
              <a:t> édition du PRN au Canada : revue des nouvelles recommandations et de leur fondement</a:t>
            </a:r>
          </a:p>
        </p:txBody>
      </p:sp>
      <p:sp>
        <p:nvSpPr>
          <p:cNvPr id="7" name="Subtitle 6">
            <a:extLst>
              <a:ext uri="{FF2B5EF4-FFF2-40B4-BE49-F238E27FC236}">
                <a16:creationId xmlns:a16="http://schemas.microsoft.com/office/drawing/2014/main" id="{3B2B3FEF-A971-4845-9B53-63F918D29167}"/>
              </a:ext>
            </a:extLst>
          </p:cNvPr>
          <p:cNvSpPr>
            <a:spLocks noGrp="1"/>
          </p:cNvSpPr>
          <p:nvPr>
            <p:ph type="subTitle" idx="1"/>
            <p:custDataLst>
              <p:tags r:id="rId2"/>
            </p:custDataLst>
          </p:nvPr>
        </p:nvSpPr>
        <p:spPr>
          <a:xfrm>
            <a:off x="647564" y="3540739"/>
            <a:ext cx="3960440" cy="1600952"/>
          </a:xfrm>
        </p:spPr>
        <p:txBody>
          <a:bodyPr>
            <a:noAutofit/>
          </a:bodyPr>
          <a:lstStyle/>
          <a:p>
            <a:r>
              <a:rPr lang="fr-CA" sz="2800" dirty="0">
                <a:solidFill>
                  <a:srgbClr val="3333FF"/>
                </a:solidFill>
              </a:rPr>
              <a:t>D</a:t>
            </a:r>
            <a:r>
              <a:rPr lang="fr-CA" sz="2800" baseline="30000" dirty="0">
                <a:solidFill>
                  <a:srgbClr val="3333FF"/>
                </a:solidFill>
              </a:rPr>
              <a:t>re</a:t>
            </a:r>
            <a:r>
              <a:rPr lang="fr-CA" sz="2800" dirty="0">
                <a:solidFill>
                  <a:srgbClr val="3333FF"/>
                </a:solidFill>
              </a:rPr>
              <a:t> </a:t>
            </a:r>
            <a:r>
              <a:rPr lang="fr-CA" sz="2800" dirty="0" err="1">
                <a:solidFill>
                  <a:srgbClr val="3333FF"/>
                </a:solidFill>
              </a:rPr>
              <a:t>Emer</a:t>
            </a:r>
            <a:r>
              <a:rPr lang="fr-CA" sz="2800" dirty="0">
                <a:solidFill>
                  <a:srgbClr val="3333FF"/>
                </a:solidFill>
              </a:rPr>
              <a:t> </a:t>
            </a:r>
            <a:r>
              <a:rPr lang="fr-CA" sz="2800" dirty="0" err="1">
                <a:solidFill>
                  <a:srgbClr val="3333FF"/>
                </a:solidFill>
              </a:rPr>
              <a:t>Finan</a:t>
            </a:r>
            <a:r>
              <a:rPr lang="fr-CA" sz="2800" dirty="0">
                <a:solidFill>
                  <a:srgbClr val="3333FF"/>
                </a:solidFill>
              </a:rPr>
              <a:t>,</a:t>
            </a:r>
          </a:p>
          <a:p>
            <a:r>
              <a:rPr lang="fr-CA" sz="2800" dirty="0">
                <a:solidFill>
                  <a:srgbClr val="3333FF"/>
                </a:solidFill>
              </a:rPr>
              <a:t>D</a:t>
            </a:r>
            <a:r>
              <a:rPr lang="fr-CA" sz="2800" baseline="30000" dirty="0">
                <a:solidFill>
                  <a:srgbClr val="3333FF"/>
                </a:solidFill>
              </a:rPr>
              <a:t>r</a:t>
            </a:r>
            <a:r>
              <a:rPr lang="fr-CA" sz="2800" dirty="0">
                <a:solidFill>
                  <a:srgbClr val="3333FF"/>
                </a:solidFill>
              </a:rPr>
              <a:t> </a:t>
            </a:r>
            <a:r>
              <a:rPr lang="fr-CA" sz="2800" dirty="0" err="1">
                <a:solidFill>
                  <a:srgbClr val="3333FF"/>
                </a:solidFill>
              </a:rPr>
              <a:t>Amuchou</a:t>
            </a:r>
            <a:r>
              <a:rPr lang="fr-CA" sz="2800" dirty="0">
                <a:solidFill>
                  <a:srgbClr val="3333FF"/>
                </a:solidFill>
              </a:rPr>
              <a:t> </a:t>
            </a:r>
            <a:r>
              <a:rPr lang="fr-CA" sz="2800" dirty="0" err="1">
                <a:solidFill>
                  <a:srgbClr val="3333FF"/>
                </a:solidFill>
              </a:rPr>
              <a:t>Soraisham</a:t>
            </a:r>
            <a:r>
              <a:rPr lang="fr-CA" sz="2800" dirty="0">
                <a:solidFill>
                  <a:srgbClr val="3333FF"/>
                </a:solidFill>
              </a:rPr>
              <a:t>, </a:t>
            </a:r>
          </a:p>
          <a:p>
            <a:r>
              <a:rPr lang="fr-CA" sz="2800" dirty="0">
                <a:solidFill>
                  <a:srgbClr val="3333FF"/>
                </a:solidFill>
              </a:rPr>
              <a:t>Comité directeur du PRN de la SCP</a:t>
            </a:r>
          </a:p>
        </p:txBody>
      </p:sp>
      <p:pic>
        <p:nvPicPr>
          <p:cNvPr id="1028" name="Picture 4" descr="Healthy Child Uganda | Our Partners and Funders">
            <a:extLst>
              <a:ext uri="{FF2B5EF4-FFF2-40B4-BE49-F238E27FC236}">
                <a16:creationId xmlns:a16="http://schemas.microsoft.com/office/drawing/2014/main" id="{E2087335-D55D-A44A-B183-8BE5692AE097}"/>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6372200" y="5409734"/>
            <a:ext cx="2401428" cy="16009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179512" y="5436855"/>
            <a:ext cx="3100567" cy="1160498"/>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6">
            <a:extLst>
              <a:ext uri="{FF2B5EF4-FFF2-40B4-BE49-F238E27FC236}">
                <a16:creationId xmlns:a16="http://schemas.microsoft.com/office/drawing/2014/main" id="{55FF9C11-FA3F-6840-81F5-B53751282F13}"/>
              </a:ext>
            </a:extLst>
          </p:cNvPr>
          <p:cNvSpPr txBox="1">
            <a:spLocks/>
          </p:cNvSpPr>
          <p:nvPr>
            <p:custDataLst>
              <p:tags r:id="rId5"/>
            </p:custDataLst>
          </p:nvPr>
        </p:nvSpPr>
        <p:spPr>
          <a:xfrm>
            <a:off x="4839272" y="3642303"/>
            <a:ext cx="3960440" cy="16009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CA" sz="2800" dirty="0">
                <a:solidFill>
                  <a:srgbClr val="3333FF"/>
                </a:solidFill>
              </a:rPr>
              <a:t>D</a:t>
            </a:r>
            <a:r>
              <a:rPr lang="fr-CA" sz="2800" baseline="30000" dirty="0">
                <a:solidFill>
                  <a:srgbClr val="3333FF"/>
                </a:solidFill>
              </a:rPr>
              <a:t>re</a:t>
            </a:r>
            <a:r>
              <a:rPr lang="fr-CA" sz="2800" dirty="0">
                <a:solidFill>
                  <a:srgbClr val="3333FF"/>
                </a:solidFill>
              </a:rPr>
              <a:t> Geneviève Piuze,</a:t>
            </a:r>
          </a:p>
          <a:p>
            <a:r>
              <a:rPr lang="fr-CA" sz="2800" dirty="0">
                <a:solidFill>
                  <a:srgbClr val="3333FF"/>
                </a:solidFill>
              </a:rPr>
              <a:t>D</a:t>
            </a:r>
            <a:r>
              <a:rPr lang="fr-CA" sz="2800" baseline="30000" dirty="0">
                <a:solidFill>
                  <a:srgbClr val="3333FF"/>
                </a:solidFill>
              </a:rPr>
              <a:t>r</a:t>
            </a:r>
            <a:r>
              <a:rPr lang="fr-CA" sz="2800" dirty="0">
                <a:solidFill>
                  <a:srgbClr val="3333FF"/>
                </a:solidFill>
              </a:rPr>
              <a:t> Ahmed Moussa, </a:t>
            </a:r>
          </a:p>
          <a:p>
            <a:r>
              <a:rPr lang="fr-CA" sz="2800" dirty="0">
                <a:solidFill>
                  <a:srgbClr val="3333FF"/>
                </a:solidFill>
              </a:rPr>
              <a:t>Représentants du Québec</a:t>
            </a:r>
          </a:p>
        </p:txBody>
      </p:sp>
    </p:spTree>
    <p:extLst>
      <p:ext uri="{BB962C8B-B14F-4D97-AF65-F5344CB8AC3E}">
        <p14:creationId xmlns:p14="http://schemas.microsoft.com/office/powerpoint/2010/main" val="4072898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30FB06-D7C4-F449-995D-AD5D0DBE38A5}"/>
              </a:ext>
            </a:extLst>
          </p:cNvPr>
          <p:cNvSpPr>
            <a:spLocks noGrp="1"/>
          </p:cNvSpPr>
          <p:nvPr>
            <p:ph type="title"/>
            <p:custDataLst>
              <p:tags r:id="rId1"/>
            </p:custDataLst>
          </p:nvPr>
        </p:nvSpPr>
        <p:spPr>
          <a:xfrm>
            <a:off x="457200" y="116632"/>
            <a:ext cx="8229600" cy="1301006"/>
          </a:xfrm>
        </p:spPr>
        <p:txBody>
          <a:bodyPr/>
          <a:lstStyle/>
          <a:p>
            <a:r>
              <a:rPr lang="fr-CA" dirty="0">
                <a:solidFill>
                  <a:srgbClr val="0000CC"/>
                </a:solidFill>
              </a:rPr>
              <a:t>Médicaments</a:t>
            </a:r>
          </a:p>
        </p:txBody>
      </p:sp>
      <p:sp>
        <p:nvSpPr>
          <p:cNvPr id="7" name="Content Placeholder 6">
            <a:extLst>
              <a:ext uri="{FF2B5EF4-FFF2-40B4-BE49-F238E27FC236}">
                <a16:creationId xmlns:a16="http://schemas.microsoft.com/office/drawing/2014/main" id="{826BE426-4B30-A444-8BE0-71FB428E4CC9}"/>
              </a:ext>
            </a:extLst>
          </p:cNvPr>
          <p:cNvSpPr>
            <a:spLocks noGrp="1"/>
          </p:cNvSpPr>
          <p:nvPr>
            <p:ph idx="1"/>
            <p:custDataLst>
              <p:tags r:id="rId2"/>
            </p:custDataLst>
          </p:nvPr>
        </p:nvSpPr>
        <p:spPr>
          <a:xfrm>
            <a:off x="457200" y="1196752"/>
            <a:ext cx="8229600" cy="4929411"/>
          </a:xfrm>
        </p:spPr>
        <p:txBody>
          <a:bodyPr>
            <a:normAutofit lnSpcReduction="10000"/>
          </a:bodyPr>
          <a:lstStyle/>
          <a:p>
            <a:pPr>
              <a:spcBef>
                <a:spcPts val="1400"/>
              </a:spcBef>
              <a:spcAft>
                <a:spcPts val="1400"/>
              </a:spcAft>
            </a:pPr>
            <a:r>
              <a:rPr lang="fr-CA" sz="2800" dirty="0"/>
              <a:t>Adrénaline par voie intraveineuse (IV) ou </a:t>
            </a:r>
            <a:r>
              <a:rPr lang="fr-CA" sz="2800" dirty="0" err="1"/>
              <a:t>intraosseuse</a:t>
            </a:r>
            <a:r>
              <a:rPr lang="fr-CA" sz="2800" dirty="0"/>
              <a:t> (IO), dose de 0,01 à 0,03 mg/kg</a:t>
            </a:r>
          </a:p>
          <a:p>
            <a:pPr marL="0">
              <a:spcBef>
                <a:spcPts val="600"/>
              </a:spcBef>
              <a:spcAft>
                <a:spcPts val="600"/>
              </a:spcAft>
            </a:pPr>
            <a:r>
              <a:rPr lang="fr-CA" sz="2800" i="1" dirty="0"/>
              <a:t>Dose initiale proposée pour l’administration IV ou</a:t>
            </a:r>
            <a:br>
              <a:rPr lang="fr-CA" sz="2800" i="1" dirty="0"/>
            </a:br>
            <a:r>
              <a:rPr lang="fr-CA" sz="2800" i="1" dirty="0"/>
              <a:t>    IO  = 0,02 mg/kg  </a:t>
            </a:r>
          </a:p>
          <a:p>
            <a:pPr marL="0" indent="0">
              <a:spcBef>
                <a:spcPts val="600"/>
              </a:spcBef>
              <a:spcAft>
                <a:spcPts val="600"/>
              </a:spcAft>
              <a:buNone/>
            </a:pPr>
            <a:r>
              <a:rPr lang="fr-CA" sz="2800" i="1" dirty="0"/>
              <a:t>    Dose initiale proposée pour l’administration par</a:t>
            </a:r>
            <a:br>
              <a:rPr lang="fr-CA" sz="2800" i="1" dirty="0"/>
            </a:br>
            <a:r>
              <a:rPr lang="fr-CA" sz="2800" i="1" dirty="0"/>
              <a:t>    sonde trachéale  = 0,1 mg/kg</a:t>
            </a:r>
            <a:endParaRPr lang="fr-CA" sz="2800" dirty="0"/>
          </a:p>
          <a:p>
            <a:pPr marL="0">
              <a:spcBef>
                <a:spcPts val="1400"/>
              </a:spcBef>
              <a:spcAft>
                <a:spcPts val="1400"/>
              </a:spcAft>
            </a:pPr>
            <a:r>
              <a:rPr lang="fr-CA" sz="2800" i="1" dirty="0"/>
              <a:t>Rincer avec 3 ml de solution physiologique</a:t>
            </a:r>
          </a:p>
          <a:p>
            <a:pPr marL="0">
              <a:spcBef>
                <a:spcPts val="1800"/>
              </a:spcBef>
              <a:spcAft>
                <a:spcPts val="1800"/>
              </a:spcAft>
            </a:pPr>
            <a:r>
              <a:rPr lang="fr-CA" sz="2800" i="1" dirty="0"/>
              <a:t>Répétition possible toutes les 3 à 5 minutes; envisager l’augmentation des doses subséquentes</a:t>
            </a:r>
          </a:p>
        </p:txBody>
      </p:sp>
      <p:sp>
        <p:nvSpPr>
          <p:cNvPr id="8" name="TextBox 7">
            <a:extLst>
              <a:ext uri="{FF2B5EF4-FFF2-40B4-BE49-F238E27FC236}">
                <a16:creationId xmlns:a16="http://schemas.microsoft.com/office/drawing/2014/main" id="{B4FFE4F5-DA4B-7A48-AB74-50DFE2656447}"/>
              </a:ext>
            </a:extLst>
          </p:cNvPr>
          <p:cNvSpPr txBox="1"/>
          <p:nvPr>
            <p:custDataLst>
              <p:tags r:id="rId3"/>
            </p:custDataLst>
          </p:nvPr>
        </p:nvSpPr>
        <p:spPr>
          <a:xfrm>
            <a:off x="2303748" y="5968736"/>
            <a:ext cx="4536504" cy="400110"/>
          </a:xfrm>
          <a:prstGeom prst="rect">
            <a:avLst/>
          </a:prstGeom>
          <a:noFill/>
        </p:spPr>
        <p:txBody>
          <a:bodyPr wrap="square" rtlCol="0">
            <a:spAutoFit/>
          </a:bodyPr>
          <a:lstStyle/>
          <a:p>
            <a:pPr fontAlgn="base"/>
            <a:r>
              <a:rPr lang="fr-CA" sz="1000" dirty="0"/>
              <a:t>Weiner, Gary M., et </a:t>
            </a:r>
            <a:r>
              <a:rPr lang="fr-CA" sz="1000" dirty="0" err="1"/>
              <a:t>Jeanette</a:t>
            </a:r>
            <a:r>
              <a:rPr lang="fr-CA" sz="1000" dirty="0"/>
              <a:t> </a:t>
            </a:r>
            <a:r>
              <a:rPr lang="fr-CA" sz="1000" dirty="0" err="1"/>
              <a:t>Zaichkin</a:t>
            </a:r>
            <a:r>
              <a:rPr lang="fr-CA" sz="1000" dirty="0"/>
              <a:t>, éd. </a:t>
            </a:r>
            <a:r>
              <a:rPr lang="fr-CA" sz="1000" b="1" i="1" dirty="0" err="1"/>
              <a:t>Textbook</a:t>
            </a:r>
            <a:r>
              <a:rPr lang="fr-CA" sz="1000" b="1" i="1" dirty="0"/>
              <a:t> of </a:t>
            </a:r>
            <a:r>
              <a:rPr lang="fr-CA" sz="1000" b="1" i="1" dirty="0" err="1"/>
              <a:t>Neonatal</a:t>
            </a:r>
            <a:r>
              <a:rPr lang="fr-CA" sz="1000" b="1" i="1" dirty="0"/>
              <a:t> </a:t>
            </a:r>
            <a:r>
              <a:rPr lang="fr-CA" sz="1000" b="1" i="1" dirty="0" err="1"/>
              <a:t>Resuscitation</a:t>
            </a:r>
            <a:r>
              <a:rPr lang="fr-CA" sz="1000" b="1" dirty="0"/>
              <a:t>, 8</a:t>
            </a:r>
            <a:r>
              <a:rPr lang="fr-CA" sz="1000" b="1" baseline="30000" dirty="0"/>
              <a:t>e</a:t>
            </a:r>
            <a:r>
              <a:rPr lang="fr-CA" sz="1000" b="1" dirty="0"/>
              <a:t> édition</a:t>
            </a:r>
            <a:r>
              <a:rPr lang="fr-CA" sz="1000" dirty="0"/>
              <a:t>, American </a:t>
            </a:r>
            <a:r>
              <a:rPr lang="fr-CA" sz="1000" dirty="0" err="1"/>
              <a:t>Academy</a:t>
            </a:r>
            <a:r>
              <a:rPr lang="fr-CA" sz="1000" dirty="0"/>
              <a:t> of </a:t>
            </a:r>
            <a:r>
              <a:rPr lang="fr-CA" sz="1000" dirty="0" err="1"/>
              <a:t>Pediatrics</a:t>
            </a:r>
            <a:r>
              <a:rPr lang="fr-CA" sz="1000" dirty="0"/>
              <a:t> et American </a:t>
            </a:r>
            <a:r>
              <a:rPr lang="fr-CA" sz="1000" dirty="0" err="1"/>
              <a:t>Heart</a:t>
            </a:r>
            <a:r>
              <a:rPr lang="fr-CA" sz="1000" dirty="0"/>
              <a:t> Association.</a:t>
            </a:r>
          </a:p>
        </p:txBody>
      </p:sp>
      <p:pic>
        <p:nvPicPr>
          <p:cNvPr id="5"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457200" y="5753541"/>
            <a:ext cx="178543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363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C2B6-EC94-FD48-9813-2013B7A0FD90}"/>
              </a:ext>
            </a:extLst>
          </p:cNvPr>
          <p:cNvSpPr>
            <a:spLocks noGrp="1"/>
          </p:cNvSpPr>
          <p:nvPr>
            <p:ph type="title"/>
            <p:custDataLst>
              <p:tags r:id="rId1"/>
            </p:custDataLst>
          </p:nvPr>
        </p:nvSpPr>
        <p:spPr/>
        <p:txBody>
          <a:bodyPr>
            <a:normAutofit/>
          </a:bodyPr>
          <a:lstStyle/>
          <a:p>
            <a:r>
              <a:rPr lang="fr-CA" dirty="0">
                <a:solidFill>
                  <a:srgbClr val="0000CC"/>
                </a:solidFill>
              </a:rPr>
              <a:t>Autres considérations</a:t>
            </a:r>
          </a:p>
        </p:txBody>
      </p:sp>
      <p:sp>
        <p:nvSpPr>
          <p:cNvPr id="3" name="Content Placeholder 2">
            <a:extLst>
              <a:ext uri="{FF2B5EF4-FFF2-40B4-BE49-F238E27FC236}">
                <a16:creationId xmlns:a16="http://schemas.microsoft.com/office/drawing/2014/main" id="{2F6EE0A3-2D27-264A-B318-BC38E9BBD487}"/>
              </a:ext>
            </a:extLst>
          </p:cNvPr>
          <p:cNvSpPr>
            <a:spLocks noGrp="1"/>
          </p:cNvSpPr>
          <p:nvPr>
            <p:ph idx="1"/>
            <p:custDataLst>
              <p:tags r:id="rId2"/>
            </p:custDataLst>
          </p:nvPr>
        </p:nvSpPr>
        <p:spPr>
          <a:xfrm>
            <a:off x="457200" y="1268760"/>
            <a:ext cx="8229600" cy="4713387"/>
          </a:xfrm>
        </p:spPr>
        <p:txBody>
          <a:bodyPr>
            <a:normAutofit fontScale="92500" lnSpcReduction="20000"/>
          </a:bodyPr>
          <a:lstStyle/>
          <a:p>
            <a:r>
              <a:rPr lang="fr-CA" sz="2800" dirty="0"/>
              <a:t>La solution physiologique reste le cristalloïde de choix.</a:t>
            </a:r>
          </a:p>
          <a:p>
            <a:pPr>
              <a:spcBef>
                <a:spcPts val="0"/>
              </a:spcBef>
            </a:pPr>
            <a:endParaRPr lang="fr-CA" sz="2200" dirty="0"/>
          </a:p>
          <a:p>
            <a:r>
              <a:rPr lang="fr-CA" sz="2800" dirty="0"/>
              <a:t>L’administration de culots globulaires peut être nécessaire quand une anémie fœtale est soupçonnée.</a:t>
            </a:r>
          </a:p>
          <a:p>
            <a:pPr>
              <a:spcBef>
                <a:spcPts val="0"/>
              </a:spcBef>
            </a:pPr>
            <a:endParaRPr lang="fr-CA" sz="2200" dirty="0"/>
          </a:p>
          <a:p>
            <a:r>
              <a:rPr lang="fr-CA" sz="2800" dirty="0"/>
              <a:t>Si les efforts de réanimation restent vains, il faut rechercher d’autres causes (p. ex., causes propres au patient).</a:t>
            </a:r>
          </a:p>
          <a:p>
            <a:pPr>
              <a:spcBef>
                <a:spcPts val="0"/>
              </a:spcBef>
            </a:pPr>
            <a:endParaRPr lang="fr-CA" sz="2200" dirty="0"/>
          </a:p>
          <a:p>
            <a:r>
              <a:rPr lang="fr-CA" sz="2800" i="1" dirty="0"/>
              <a:t>Le délai raisonnable pour envisager l’arrêt des manœuvres de réanimation est d’environ 20 minutes après la naissance; il peut être adapté en fonction des facteurs propres au patient et au contexte.</a:t>
            </a:r>
          </a:p>
          <a:p>
            <a:endParaRPr lang="fr-CA" dirty="0"/>
          </a:p>
          <a:p>
            <a:endParaRPr lang="fr-CA" dirty="0"/>
          </a:p>
        </p:txBody>
      </p:sp>
      <p:sp>
        <p:nvSpPr>
          <p:cNvPr id="4" name="TextBox 3">
            <a:extLst>
              <a:ext uri="{FF2B5EF4-FFF2-40B4-BE49-F238E27FC236}">
                <a16:creationId xmlns:a16="http://schemas.microsoft.com/office/drawing/2014/main" id="{A7A56FEF-325D-8B48-931E-13B8E8A4C32E}"/>
              </a:ext>
            </a:extLst>
          </p:cNvPr>
          <p:cNvSpPr txBox="1"/>
          <p:nvPr>
            <p:custDataLst>
              <p:tags r:id="rId3"/>
            </p:custDataLst>
          </p:nvPr>
        </p:nvSpPr>
        <p:spPr>
          <a:xfrm>
            <a:off x="2156474" y="5834018"/>
            <a:ext cx="5117501" cy="400110"/>
          </a:xfrm>
          <a:prstGeom prst="rect">
            <a:avLst/>
          </a:prstGeom>
          <a:noFill/>
        </p:spPr>
        <p:txBody>
          <a:bodyPr wrap="square" rtlCol="0">
            <a:spAutoFit/>
          </a:bodyPr>
          <a:lstStyle/>
          <a:p>
            <a:pPr fontAlgn="base"/>
            <a:r>
              <a:rPr lang="fr-CA" sz="1000" dirty="0"/>
              <a:t>Weiner, Gary M., et </a:t>
            </a:r>
            <a:r>
              <a:rPr lang="fr-CA" sz="1000" dirty="0" err="1"/>
              <a:t>Jeanette</a:t>
            </a:r>
            <a:r>
              <a:rPr lang="fr-CA" sz="1000" dirty="0"/>
              <a:t> </a:t>
            </a:r>
            <a:r>
              <a:rPr lang="fr-CA" sz="1000" dirty="0" err="1"/>
              <a:t>Zaichkin</a:t>
            </a:r>
            <a:r>
              <a:rPr lang="fr-CA" sz="1000" dirty="0"/>
              <a:t>, éd. </a:t>
            </a:r>
            <a:r>
              <a:rPr lang="fr-CA" sz="1000" b="1" i="1" dirty="0" err="1"/>
              <a:t>Textbook</a:t>
            </a:r>
            <a:r>
              <a:rPr lang="fr-CA" sz="1000" b="1" i="1" dirty="0"/>
              <a:t> of </a:t>
            </a:r>
            <a:r>
              <a:rPr lang="fr-CA" sz="1000" b="1" i="1" dirty="0" err="1"/>
              <a:t>Neonatal</a:t>
            </a:r>
            <a:r>
              <a:rPr lang="fr-CA" sz="1000" b="1" i="1" dirty="0"/>
              <a:t> </a:t>
            </a:r>
            <a:r>
              <a:rPr lang="fr-CA" sz="1000" b="1" i="1" dirty="0" err="1"/>
              <a:t>Resuscitation</a:t>
            </a:r>
            <a:r>
              <a:rPr lang="fr-CA" sz="1000" b="1" dirty="0"/>
              <a:t>, 8</a:t>
            </a:r>
            <a:r>
              <a:rPr lang="fr-CA" sz="1000" b="1" baseline="30000" dirty="0"/>
              <a:t>e</a:t>
            </a:r>
            <a:r>
              <a:rPr lang="fr-CA" sz="1000" b="1" dirty="0"/>
              <a:t> édition</a:t>
            </a:r>
            <a:r>
              <a:rPr lang="fr-CA" sz="1000" dirty="0"/>
              <a:t>, American </a:t>
            </a:r>
            <a:r>
              <a:rPr lang="fr-CA" sz="1000" dirty="0" err="1"/>
              <a:t>Academy</a:t>
            </a:r>
            <a:r>
              <a:rPr lang="fr-CA" sz="1000" dirty="0"/>
              <a:t> of </a:t>
            </a:r>
            <a:r>
              <a:rPr lang="fr-CA" sz="1000" dirty="0" err="1"/>
              <a:t>Pediatrics</a:t>
            </a:r>
            <a:r>
              <a:rPr lang="fr-CA" sz="1000" dirty="0"/>
              <a:t> et American </a:t>
            </a:r>
            <a:r>
              <a:rPr lang="fr-CA" sz="1000" dirty="0" err="1"/>
              <a:t>Heart</a:t>
            </a:r>
            <a:r>
              <a:rPr lang="fr-CA" sz="1000" dirty="0"/>
              <a:t> Association.</a:t>
            </a:r>
          </a:p>
        </p:txBody>
      </p:sp>
      <p:pic>
        <p:nvPicPr>
          <p:cNvPr id="6"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381463" y="5677732"/>
            <a:ext cx="1775011" cy="66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650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E192F-9C6C-7F43-AE88-52CD7C5D5377}"/>
              </a:ext>
            </a:extLst>
          </p:cNvPr>
          <p:cNvSpPr>
            <a:spLocks noGrp="1"/>
          </p:cNvSpPr>
          <p:nvPr>
            <p:ph type="title"/>
            <p:custDataLst>
              <p:tags r:id="rId1"/>
            </p:custDataLst>
          </p:nvPr>
        </p:nvSpPr>
        <p:spPr/>
        <p:txBody>
          <a:bodyPr/>
          <a:lstStyle/>
          <a:p>
            <a:r>
              <a:rPr lang="fr-CA" dirty="0">
                <a:solidFill>
                  <a:srgbClr val="0000CC"/>
                </a:solidFill>
              </a:rPr>
              <a:t>Objectif n</a:t>
            </a:r>
            <a:r>
              <a:rPr lang="fr-CA" baseline="30000" dirty="0">
                <a:solidFill>
                  <a:srgbClr val="0000CC"/>
                </a:solidFill>
              </a:rPr>
              <a:t>o</a:t>
            </a:r>
            <a:r>
              <a:rPr lang="fr-CA" dirty="0">
                <a:solidFill>
                  <a:srgbClr val="0000CC"/>
                </a:solidFill>
              </a:rPr>
              <a:t> 2</a:t>
            </a:r>
          </a:p>
        </p:txBody>
      </p:sp>
      <p:sp>
        <p:nvSpPr>
          <p:cNvPr id="5" name="Text Placeholder 4"/>
          <p:cNvSpPr>
            <a:spLocks noGrp="1"/>
          </p:cNvSpPr>
          <p:nvPr>
            <p:ph idx="1"/>
            <p:custDataLst>
              <p:tags r:id="rId2"/>
            </p:custDataLst>
          </p:nvPr>
        </p:nvSpPr>
        <p:spPr/>
        <p:txBody>
          <a:bodyPr/>
          <a:lstStyle/>
          <a:p>
            <a:endParaRPr lang="fr-CA" dirty="0">
              <a:solidFill>
                <a:schemeClr val="tx1"/>
              </a:solidFill>
            </a:endParaRPr>
          </a:p>
          <a:p>
            <a:r>
              <a:rPr lang="fr-CA" dirty="0">
                <a:solidFill>
                  <a:schemeClr val="tx1"/>
                </a:solidFill>
              </a:rPr>
              <a:t>Présenter les données scientifiques qui appuient la mise à jour des recommandations</a:t>
            </a:r>
          </a:p>
          <a:p>
            <a:endParaRPr lang="fr-CA" b="1" dirty="0">
              <a:solidFill>
                <a:schemeClr val="tx1"/>
              </a:solidFill>
            </a:endParaRPr>
          </a:p>
        </p:txBody>
      </p:sp>
      <p:pic>
        <p:nvPicPr>
          <p:cNvPr id="4"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30643" y="5735526"/>
            <a:ext cx="1991110" cy="781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876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solidFill>
                  <a:srgbClr val="0000CC"/>
                </a:solidFill>
              </a:rPr>
              <a:t>Moment du clampage du cordon ombilical</a:t>
            </a:r>
          </a:p>
        </p:txBody>
      </p:sp>
      <p:sp>
        <p:nvSpPr>
          <p:cNvPr id="3" name="Content Placeholder 2"/>
          <p:cNvSpPr>
            <a:spLocks noGrp="1"/>
          </p:cNvSpPr>
          <p:nvPr>
            <p:ph idx="1"/>
            <p:custDataLst>
              <p:tags r:id="rId2"/>
            </p:custDataLst>
          </p:nvPr>
        </p:nvSpPr>
        <p:spPr/>
        <p:txBody>
          <a:bodyPr/>
          <a:lstStyle/>
          <a:p>
            <a:endParaRPr lang="fr-CA" dirty="0"/>
          </a:p>
          <a:p>
            <a:r>
              <a:rPr lang="fr-CA" dirty="0"/>
              <a:t>Il est </a:t>
            </a:r>
            <a:r>
              <a:rPr lang="fr-CA" b="1" dirty="0"/>
              <a:t>raisonnable</a:t>
            </a:r>
            <a:r>
              <a:rPr lang="fr-CA" dirty="0"/>
              <a:t> de retarder le clampage du cordon de 30 à 60 secondes chez les nouveau-nés prématurés et à terme n’ayant pas besoin d’être réanimés à la naissance.</a:t>
            </a:r>
          </a:p>
          <a:p>
            <a:endParaRPr lang="fr-CA" dirty="0"/>
          </a:p>
        </p:txBody>
      </p:sp>
      <p:pic>
        <p:nvPicPr>
          <p:cNvPr id="4"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323528" y="5763582"/>
            <a:ext cx="1991110" cy="72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556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solidFill>
                  <a:srgbClr val="0000CC"/>
                </a:solidFill>
              </a:rPr>
              <a:t>Moment du clampage du cordon chez les bébés non vigoureux</a:t>
            </a:r>
          </a:p>
        </p:txBody>
      </p:sp>
      <p:sp>
        <p:nvSpPr>
          <p:cNvPr id="7" name="Content Placeholder 6"/>
          <p:cNvSpPr>
            <a:spLocks noGrp="1"/>
          </p:cNvSpPr>
          <p:nvPr>
            <p:ph idx="1"/>
            <p:custDataLst>
              <p:tags r:id="rId2"/>
            </p:custDataLst>
          </p:nvPr>
        </p:nvSpPr>
        <p:spPr>
          <a:xfrm>
            <a:off x="457200" y="1844824"/>
            <a:ext cx="8229600" cy="4713387"/>
          </a:xfrm>
        </p:spPr>
        <p:txBody>
          <a:bodyPr/>
          <a:lstStyle/>
          <a:p>
            <a:r>
              <a:rPr lang="fr-CA" dirty="0"/>
              <a:t>Des études sur la réanimation avec un cordon intact sont en cours</a:t>
            </a:r>
          </a:p>
          <a:p>
            <a:endParaRPr lang="fr-CA" dirty="0"/>
          </a:p>
          <a:p>
            <a:r>
              <a:rPr lang="fr-CA" dirty="0"/>
              <a:t>Si une VPP est nécessaire, le cordon devrait être coupé, et l’enfant devrait être placé sur un lit chauffant pour la réanimation</a:t>
            </a:r>
          </a:p>
          <a:p>
            <a:endParaRPr lang="fr-CA" dirty="0"/>
          </a:p>
          <a:p>
            <a:endParaRPr lang="fr-CA" dirty="0"/>
          </a:p>
          <a:p>
            <a:endParaRPr lang="fr-CA" dirty="0"/>
          </a:p>
        </p:txBody>
      </p:sp>
      <p:pic>
        <p:nvPicPr>
          <p:cNvPr id="3" name="Picture 2"/>
          <p:cNvPicPr>
            <a:picLocks noChangeAspect="1"/>
          </p:cNvPicPr>
          <p:nvPr>
            <p:custDataLst>
              <p:tags r:id="rId3"/>
            </p:custDataLst>
          </p:nvPr>
        </p:nvPicPr>
        <p:blipFill>
          <a:blip r:embed="rId6"/>
          <a:stretch>
            <a:fillRect/>
          </a:stretch>
        </p:blipFill>
        <p:spPr>
          <a:xfrm>
            <a:off x="457200" y="5661248"/>
            <a:ext cx="1993565" cy="743776"/>
          </a:xfrm>
          <a:prstGeom prst="rect">
            <a:avLst/>
          </a:prstGeom>
        </p:spPr>
      </p:pic>
    </p:spTree>
    <p:extLst>
      <p:ext uri="{BB962C8B-B14F-4D97-AF65-F5344CB8AC3E}">
        <p14:creationId xmlns:p14="http://schemas.microsoft.com/office/powerpoint/2010/main" val="2132217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vert="horz" lIns="68580" tIns="34290" rIns="68580" bIns="34290" rtlCol="0" anchor="ctr">
            <a:normAutofit/>
          </a:bodyPr>
          <a:lstStyle/>
          <a:p>
            <a:pPr algn="ctr">
              <a:lnSpc>
                <a:spcPct val="90000"/>
              </a:lnSpc>
            </a:pPr>
            <a:r>
              <a:rPr lang="fr-CA" dirty="0">
                <a:solidFill>
                  <a:srgbClr val="0000CC"/>
                </a:solidFill>
              </a:rPr>
              <a:t>Traite du cordon ombilical</a:t>
            </a:r>
          </a:p>
        </p:txBody>
      </p:sp>
      <p:sp>
        <p:nvSpPr>
          <p:cNvPr id="4" name="Slide Number Placeholder 3"/>
          <p:cNvSpPr>
            <a:spLocks noGrp="1"/>
          </p:cNvSpPr>
          <p:nvPr>
            <p:ph type="sldNum" sz="quarter" idx="12"/>
            <p:custDataLst>
              <p:tags r:id="rId2"/>
            </p:custDataLst>
          </p:nvPr>
        </p:nvSpPr>
        <p:spPr/>
        <p:txBody>
          <a:bodyPr vert="horz" lIns="68580" tIns="34290" rIns="68580" bIns="34290" rtlCol="0" anchor="ctr">
            <a:normAutofit/>
          </a:bodyPr>
          <a:lstStyle/>
          <a:p>
            <a:pPr>
              <a:spcAft>
                <a:spcPts val="450"/>
              </a:spcAft>
            </a:pPr>
            <a:fld id="{5C35FCF4-C3EF-BD43-82E0-05BC237DAD2A}" type="slidenum">
              <a:rPr lang="en-US" sz="900"/>
              <a:pPr>
                <a:spcAft>
                  <a:spcPts val="450"/>
                </a:spcAft>
              </a:pPr>
              <a:t>15</a:t>
            </a:fld>
            <a:endParaRPr lang="en-US" sz="900" dirty="0"/>
          </a:p>
        </p:txBody>
      </p:sp>
      <p:pic>
        <p:nvPicPr>
          <p:cNvPr id="5" name="Picture 4"/>
          <p:cNvPicPr>
            <a:picLocks noChangeAspect="1"/>
          </p:cNvPicPr>
          <p:nvPr>
            <p:custDataLst>
              <p:tags r:id="rId3"/>
            </p:custDataLst>
          </p:nvPr>
        </p:nvPicPr>
        <p:blipFill>
          <a:blip r:embed="rId7"/>
          <a:stretch>
            <a:fillRect/>
          </a:stretch>
        </p:blipFill>
        <p:spPr>
          <a:xfrm>
            <a:off x="599145" y="1847164"/>
            <a:ext cx="7861287" cy="3419660"/>
          </a:xfrm>
          <a:prstGeom prst="rect">
            <a:avLst/>
          </a:prstGeom>
        </p:spPr>
      </p:pic>
      <p:pic>
        <p:nvPicPr>
          <p:cNvPr id="7"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442361" y="5611106"/>
            <a:ext cx="199111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041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solidFill>
                  <a:srgbClr val="0000CC"/>
                </a:solidFill>
              </a:rPr>
              <a:t>Traite du cordon et clampage retardé</a:t>
            </a:r>
          </a:p>
        </p:txBody>
      </p:sp>
      <p:pic>
        <p:nvPicPr>
          <p:cNvPr id="4" name="Content Placeholder 3" descr="The SGPlot Procedure"/>
          <p:cNvPicPr>
            <a:picLocks noGrp="1"/>
          </p:cNvPicPr>
          <p:nvPr>
            <p:ph idx="1"/>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513797" y="1327778"/>
            <a:ext cx="5470564" cy="4098705"/>
          </a:xfrm>
          <a:prstGeom prst="rect">
            <a:avLst/>
          </a:prstGeom>
          <a:noFill/>
          <a:ln>
            <a:noFill/>
          </a:ln>
        </p:spPr>
      </p:pic>
      <p:sp>
        <p:nvSpPr>
          <p:cNvPr id="5" name="TextBox 4"/>
          <p:cNvSpPr txBox="1"/>
          <p:nvPr>
            <p:custDataLst>
              <p:tags r:id="rId3"/>
            </p:custDataLst>
          </p:nvPr>
        </p:nvSpPr>
        <p:spPr>
          <a:xfrm>
            <a:off x="513797" y="6150860"/>
            <a:ext cx="4523098" cy="307777"/>
          </a:xfrm>
          <a:prstGeom prst="rect">
            <a:avLst/>
          </a:prstGeom>
          <a:noFill/>
        </p:spPr>
        <p:txBody>
          <a:bodyPr wrap="none" rtlCol="0">
            <a:spAutoFit/>
          </a:bodyPr>
          <a:lstStyle/>
          <a:p>
            <a:r>
              <a:rPr lang="en-US" sz="1400" dirty="0"/>
              <a:t>Katheria et coll. (2019). </a:t>
            </a:r>
            <a:r>
              <a:rPr lang="en-US" sz="1400" i="1" dirty="0"/>
              <a:t>JAMA, </a:t>
            </a:r>
            <a:r>
              <a:rPr lang="en-US" sz="1400" dirty="0"/>
              <a:t>vol. 322, n</a:t>
            </a:r>
            <a:r>
              <a:rPr lang="en-US" sz="1400" baseline="30000" dirty="0"/>
              <a:t>o</a:t>
            </a:r>
            <a:r>
              <a:rPr lang="en-US" sz="1400" dirty="0"/>
              <a:t> 19, p. 1877-1886.</a:t>
            </a:r>
          </a:p>
        </p:txBody>
      </p:sp>
      <p:sp>
        <p:nvSpPr>
          <p:cNvPr id="6" name="TextBox 5"/>
          <p:cNvSpPr txBox="1"/>
          <p:nvPr>
            <p:custDataLst>
              <p:tags r:id="rId4"/>
            </p:custDataLst>
          </p:nvPr>
        </p:nvSpPr>
        <p:spPr>
          <a:xfrm>
            <a:off x="659129" y="5530222"/>
            <a:ext cx="5357108" cy="461665"/>
          </a:xfrm>
          <a:prstGeom prst="rect">
            <a:avLst/>
          </a:prstGeom>
          <a:noFill/>
        </p:spPr>
        <p:txBody>
          <a:bodyPr wrap="none" rtlCol="0">
            <a:spAutoFit/>
          </a:bodyPr>
          <a:lstStyle/>
          <a:p>
            <a:pPr defTabSz="609585">
              <a:defRPr/>
            </a:pPr>
            <a:r>
              <a:rPr lang="fr-CA" sz="2400" b="1" dirty="0">
                <a:latin typeface="Calibri"/>
              </a:rPr>
              <a:t>Nourrissons ayant une HIV grave, par AG</a:t>
            </a:r>
          </a:p>
        </p:txBody>
      </p:sp>
      <p:sp>
        <p:nvSpPr>
          <p:cNvPr id="7" name="Rectangle 6"/>
          <p:cNvSpPr/>
          <p:nvPr>
            <p:custDataLst>
              <p:tags r:id="rId5"/>
            </p:custDataLst>
          </p:nvPr>
        </p:nvSpPr>
        <p:spPr>
          <a:xfrm>
            <a:off x="6129546" y="2380635"/>
            <a:ext cx="2788689" cy="892552"/>
          </a:xfrm>
          <a:prstGeom prst="rect">
            <a:avLst/>
          </a:prstGeom>
        </p:spPr>
        <p:txBody>
          <a:bodyPr wrap="square">
            <a:spAutoFit/>
          </a:bodyPr>
          <a:lstStyle/>
          <a:p>
            <a:r>
              <a:rPr lang="fr-CA" dirty="0">
                <a:sym typeface="Symbol" panose="05050102010706020507" pitchFamily="18" charset="2"/>
              </a:rPr>
              <a:t>Risque d'HIV grave </a:t>
            </a:r>
            <a:r>
              <a:rPr lang="fr-CA" dirty="0"/>
              <a:t>: </a:t>
            </a:r>
          </a:p>
          <a:p>
            <a:r>
              <a:rPr lang="fr-CA" dirty="0"/>
              <a:t>TCO (22 %); CRC (6 %); </a:t>
            </a:r>
          </a:p>
          <a:p>
            <a:r>
              <a:rPr lang="fr-CA" sz="1600" dirty="0"/>
              <a:t>[26 %, NNEN = 6]</a:t>
            </a:r>
            <a:endParaRPr lang="fr-CA" dirty="0"/>
          </a:p>
        </p:txBody>
      </p:sp>
      <p:sp>
        <p:nvSpPr>
          <p:cNvPr id="3" name="TextBox 2"/>
          <p:cNvSpPr txBox="1"/>
          <p:nvPr>
            <p:custDataLst>
              <p:tags r:id="rId6"/>
            </p:custDataLst>
          </p:nvPr>
        </p:nvSpPr>
        <p:spPr>
          <a:xfrm>
            <a:off x="6129547" y="3429000"/>
            <a:ext cx="2788688" cy="1938992"/>
          </a:xfrm>
          <a:prstGeom prst="rect">
            <a:avLst/>
          </a:prstGeom>
          <a:noFill/>
        </p:spPr>
        <p:txBody>
          <a:bodyPr wrap="square" rtlCol="0">
            <a:spAutoFit/>
          </a:bodyPr>
          <a:lstStyle/>
          <a:p>
            <a:r>
              <a:rPr lang="fr-CA" sz="2400" b="1" dirty="0"/>
              <a:t>La traite du cordon n’est pas recommandée pour les nourrissons nés avant 28 semaines</a:t>
            </a:r>
          </a:p>
        </p:txBody>
      </p:sp>
    </p:spTree>
    <p:extLst>
      <p:ext uri="{BB962C8B-B14F-4D97-AF65-F5344CB8AC3E}">
        <p14:creationId xmlns:p14="http://schemas.microsoft.com/office/powerpoint/2010/main" val="2048905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20"/>
          <a:stretch>
            <a:fillRect/>
          </a:stretch>
        </p:blipFill>
        <p:spPr>
          <a:xfrm>
            <a:off x="2411750" y="815350"/>
            <a:ext cx="6641840" cy="5050700"/>
          </a:xfrm>
          <a:prstGeom prst="rect">
            <a:avLst/>
          </a:prstGeom>
        </p:spPr>
      </p:pic>
      <p:sp>
        <p:nvSpPr>
          <p:cNvPr id="3" name="TextBox 2"/>
          <p:cNvSpPr txBox="1"/>
          <p:nvPr>
            <p:custDataLst>
              <p:tags r:id="rId2"/>
            </p:custDataLst>
          </p:nvPr>
        </p:nvSpPr>
        <p:spPr>
          <a:xfrm>
            <a:off x="3049603" y="2668726"/>
            <a:ext cx="2020026" cy="1323439"/>
          </a:xfrm>
          <a:prstGeom prst="rect">
            <a:avLst/>
          </a:prstGeom>
          <a:solidFill>
            <a:srgbClr val="FF0000"/>
          </a:solidFill>
        </p:spPr>
        <p:txBody>
          <a:bodyPr wrap="square" rtlCol="0">
            <a:spAutoFit/>
          </a:bodyPr>
          <a:lstStyle/>
          <a:p>
            <a:pPr defTabSz="685783">
              <a:defRPr/>
            </a:pPr>
            <a:r>
              <a:rPr lang="fr-CA" sz="1600" dirty="0">
                <a:solidFill>
                  <a:schemeClr val="bg1"/>
                </a:solidFill>
                <a:latin typeface="Calibri"/>
              </a:rPr>
              <a:t>Le retour veineux accru à l’oreillette droite entre dans le FOP pour se rendre à l’aorte</a:t>
            </a:r>
          </a:p>
        </p:txBody>
      </p:sp>
      <p:cxnSp>
        <p:nvCxnSpPr>
          <p:cNvPr id="6" name="Curved Connector 5"/>
          <p:cNvCxnSpPr>
            <a:cxnSpLocks/>
            <a:stCxn id="3" idx="3"/>
          </p:cNvCxnSpPr>
          <p:nvPr>
            <p:custDataLst>
              <p:tags r:id="rId3"/>
            </p:custDataLst>
          </p:nvPr>
        </p:nvCxnSpPr>
        <p:spPr>
          <a:xfrm>
            <a:off x="5069629" y="3330446"/>
            <a:ext cx="1230563" cy="190117"/>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custDataLst>
              <p:tags r:id="rId4"/>
            </p:custDataLst>
          </p:nvPr>
        </p:nvSpPr>
        <p:spPr>
          <a:xfrm>
            <a:off x="2336536" y="5216811"/>
            <a:ext cx="1253490" cy="715581"/>
          </a:xfrm>
          <a:prstGeom prst="rect">
            <a:avLst/>
          </a:prstGeom>
          <a:solidFill>
            <a:srgbClr val="FF0000"/>
          </a:solidFill>
        </p:spPr>
        <p:txBody>
          <a:bodyPr wrap="square" rtlCol="0">
            <a:spAutoFit/>
          </a:bodyPr>
          <a:lstStyle/>
          <a:p>
            <a:pPr defTabSz="685783">
              <a:defRPr/>
            </a:pPr>
            <a:r>
              <a:rPr lang="fr-CA" sz="1350" dirty="0">
                <a:solidFill>
                  <a:prstClr val="white"/>
                </a:solidFill>
                <a:latin typeface="Calibri"/>
              </a:rPr>
              <a:t>Traite du cordon ombilical</a:t>
            </a:r>
          </a:p>
        </p:txBody>
      </p:sp>
      <p:cxnSp>
        <p:nvCxnSpPr>
          <p:cNvPr id="8" name="Curved Connector 7"/>
          <p:cNvCxnSpPr/>
          <p:nvPr>
            <p:custDataLst>
              <p:tags r:id="rId5"/>
            </p:custDataLst>
          </p:nvPr>
        </p:nvCxnSpPr>
        <p:spPr>
          <a:xfrm flipV="1">
            <a:off x="3409051" y="5036953"/>
            <a:ext cx="438150" cy="137294"/>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custDataLst>
              <p:tags r:id="rId6"/>
            </p:custDataLst>
          </p:nvPr>
        </p:nvSpPr>
        <p:spPr>
          <a:xfrm>
            <a:off x="7630432" y="3112259"/>
            <a:ext cx="1336532" cy="507831"/>
          </a:xfrm>
          <a:prstGeom prst="rect">
            <a:avLst/>
          </a:prstGeom>
          <a:solidFill>
            <a:schemeClr val="tx2">
              <a:lumMod val="75000"/>
            </a:schemeClr>
          </a:solidFill>
        </p:spPr>
        <p:txBody>
          <a:bodyPr wrap="square" rtlCol="0">
            <a:spAutoFit/>
          </a:bodyPr>
          <a:lstStyle/>
          <a:p>
            <a:pPr defTabSz="685783">
              <a:defRPr/>
            </a:pPr>
            <a:r>
              <a:rPr lang="fr-CA" sz="1350" dirty="0">
                <a:solidFill>
                  <a:prstClr val="white"/>
                </a:solidFill>
                <a:latin typeface="Calibri"/>
              </a:rPr>
              <a:t>Vasoconstriction pulmonaire</a:t>
            </a:r>
          </a:p>
        </p:txBody>
      </p:sp>
      <p:cxnSp>
        <p:nvCxnSpPr>
          <p:cNvPr id="12" name="Curved Connector 11"/>
          <p:cNvCxnSpPr/>
          <p:nvPr>
            <p:custDataLst>
              <p:tags r:id="rId7"/>
            </p:custDataLst>
          </p:nvPr>
        </p:nvCxnSpPr>
        <p:spPr>
          <a:xfrm rot="5400000">
            <a:off x="7806919" y="2068717"/>
            <a:ext cx="719750" cy="1007745"/>
          </a:xfrm>
          <a:prstGeom prst="curvedConnector2">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8"/>
            </p:custDataLst>
          </p:nvPr>
        </p:nvSpPr>
        <p:spPr>
          <a:xfrm>
            <a:off x="2081848" y="944210"/>
            <a:ext cx="3248630" cy="1323439"/>
          </a:xfrm>
          <a:prstGeom prst="rect">
            <a:avLst/>
          </a:prstGeom>
          <a:solidFill>
            <a:srgbClr val="FF0000"/>
          </a:solidFill>
        </p:spPr>
        <p:txBody>
          <a:bodyPr wrap="square" rtlCol="0">
            <a:spAutoFit/>
          </a:bodyPr>
          <a:lstStyle/>
          <a:p>
            <a:pPr defTabSz="685783">
              <a:defRPr/>
            </a:pPr>
            <a:r>
              <a:rPr lang="fr-CA" sz="1600" dirty="0">
                <a:solidFill>
                  <a:prstClr val="white"/>
                </a:solidFill>
                <a:latin typeface="Calibri"/>
              </a:rPr>
              <a:t>L’absence d’autorégulation cérébrale et le shunt </a:t>
            </a:r>
            <a:r>
              <a:rPr lang="fr-CA" sz="1600" dirty="0" err="1">
                <a:solidFill>
                  <a:prstClr val="white"/>
                </a:solidFill>
                <a:latin typeface="Calibri"/>
              </a:rPr>
              <a:t>ductal</a:t>
            </a:r>
            <a:r>
              <a:rPr lang="fr-CA" sz="1600" dirty="0">
                <a:solidFill>
                  <a:prstClr val="white"/>
                </a:solidFill>
                <a:latin typeface="Calibri"/>
              </a:rPr>
              <a:t> droite-gauche font fluctuer l’apport de sang au cerveau immature, dont la matrice germinale est fragile.</a:t>
            </a:r>
          </a:p>
        </p:txBody>
      </p:sp>
      <p:cxnSp>
        <p:nvCxnSpPr>
          <p:cNvPr id="13" name="Curved Connector 12"/>
          <p:cNvCxnSpPr/>
          <p:nvPr>
            <p:custDataLst>
              <p:tags r:id="rId9"/>
            </p:custDataLst>
          </p:nvPr>
        </p:nvCxnSpPr>
        <p:spPr>
          <a:xfrm>
            <a:off x="5330475" y="1313342"/>
            <a:ext cx="1549486" cy="1051433"/>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custDataLst>
              <p:tags r:id="rId10"/>
            </p:custDataLst>
          </p:nvPr>
        </p:nvPicPr>
        <p:blipFill>
          <a:blip r:embed="rId21"/>
          <a:stretch>
            <a:fillRect/>
          </a:stretch>
        </p:blipFill>
        <p:spPr>
          <a:xfrm>
            <a:off x="3463588" y="4089291"/>
            <a:ext cx="1982626" cy="1328146"/>
          </a:xfrm>
          <a:prstGeom prst="rect">
            <a:avLst/>
          </a:prstGeom>
        </p:spPr>
      </p:pic>
      <p:sp>
        <p:nvSpPr>
          <p:cNvPr id="19" name="Up Arrow 18"/>
          <p:cNvSpPr/>
          <p:nvPr>
            <p:custDataLst>
              <p:tags r:id="rId11"/>
            </p:custDataLst>
          </p:nvPr>
        </p:nvSpPr>
        <p:spPr>
          <a:xfrm>
            <a:off x="6919062" y="2212714"/>
            <a:ext cx="213258" cy="913932"/>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dirty="0">
              <a:solidFill>
                <a:prstClr val="white"/>
              </a:solidFill>
              <a:latin typeface="Calibri"/>
            </a:endParaRPr>
          </a:p>
        </p:txBody>
      </p:sp>
      <p:sp>
        <p:nvSpPr>
          <p:cNvPr id="4" name="Freeform 3"/>
          <p:cNvSpPr/>
          <p:nvPr>
            <p:custDataLst>
              <p:tags r:id="rId12"/>
            </p:custDataLst>
          </p:nvPr>
        </p:nvSpPr>
        <p:spPr>
          <a:xfrm>
            <a:off x="6930615" y="1902088"/>
            <a:ext cx="294491" cy="93973"/>
          </a:xfrm>
          <a:custGeom>
            <a:avLst/>
            <a:gdLst>
              <a:gd name="connsiteX0" fmla="*/ 0 w 392654"/>
              <a:gd name="connsiteY0" fmla="*/ 48410 h 125297"/>
              <a:gd name="connsiteX1" fmla="*/ 0 w 392654"/>
              <a:gd name="connsiteY1" fmla="*/ 48410 h 125297"/>
              <a:gd name="connsiteX2" fmla="*/ 37652 w 392654"/>
              <a:gd name="connsiteY2" fmla="*/ 0 h 125297"/>
              <a:gd name="connsiteX3" fmla="*/ 59167 w 392654"/>
              <a:gd name="connsiteY3" fmla="*/ 5379 h 125297"/>
              <a:gd name="connsiteX4" fmla="*/ 75303 w 392654"/>
              <a:gd name="connsiteY4" fmla="*/ 21516 h 125297"/>
              <a:gd name="connsiteX5" fmla="*/ 96819 w 392654"/>
              <a:gd name="connsiteY5" fmla="*/ 102198 h 125297"/>
              <a:gd name="connsiteX6" fmla="*/ 139849 w 392654"/>
              <a:gd name="connsiteY6" fmla="*/ 96819 h 125297"/>
              <a:gd name="connsiteX7" fmla="*/ 150607 w 392654"/>
              <a:gd name="connsiteY7" fmla="*/ 80683 h 125297"/>
              <a:gd name="connsiteX8" fmla="*/ 172122 w 392654"/>
              <a:gd name="connsiteY8" fmla="*/ 75304 h 125297"/>
              <a:gd name="connsiteX9" fmla="*/ 188259 w 392654"/>
              <a:gd name="connsiteY9" fmla="*/ 69925 h 125297"/>
              <a:gd name="connsiteX10" fmla="*/ 215153 w 392654"/>
              <a:gd name="connsiteY10" fmla="*/ 75304 h 125297"/>
              <a:gd name="connsiteX11" fmla="*/ 215153 w 392654"/>
              <a:gd name="connsiteY11" fmla="*/ 75304 h 125297"/>
              <a:gd name="connsiteX12" fmla="*/ 258183 w 392654"/>
              <a:gd name="connsiteY12" fmla="*/ 118334 h 125297"/>
              <a:gd name="connsiteX13" fmla="*/ 263562 w 392654"/>
              <a:gd name="connsiteY13" fmla="*/ 102198 h 125297"/>
              <a:gd name="connsiteX14" fmla="*/ 279699 w 392654"/>
              <a:gd name="connsiteY14" fmla="*/ 26894 h 125297"/>
              <a:gd name="connsiteX15" fmla="*/ 295835 w 392654"/>
              <a:gd name="connsiteY15" fmla="*/ 10758 h 125297"/>
              <a:gd name="connsiteX16" fmla="*/ 349623 w 392654"/>
              <a:gd name="connsiteY16" fmla="*/ 32273 h 125297"/>
              <a:gd name="connsiteX17" fmla="*/ 360381 w 392654"/>
              <a:gd name="connsiteY17" fmla="*/ 48410 h 125297"/>
              <a:gd name="connsiteX18" fmla="*/ 392654 w 392654"/>
              <a:gd name="connsiteY18" fmla="*/ 64546 h 12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2654" h="125297">
                <a:moveTo>
                  <a:pt x="0" y="48410"/>
                </a:moveTo>
                <a:lnTo>
                  <a:pt x="0" y="48410"/>
                </a:lnTo>
                <a:cubicBezTo>
                  <a:pt x="9273" y="29864"/>
                  <a:pt x="11526" y="0"/>
                  <a:pt x="37652" y="0"/>
                </a:cubicBezTo>
                <a:cubicBezTo>
                  <a:pt x="45044" y="0"/>
                  <a:pt x="51995" y="3586"/>
                  <a:pt x="59167" y="5379"/>
                </a:cubicBezTo>
                <a:cubicBezTo>
                  <a:pt x="64546" y="10758"/>
                  <a:pt x="73561" y="14111"/>
                  <a:pt x="75303" y="21516"/>
                </a:cubicBezTo>
                <a:cubicBezTo>
                  <a:pt x="95481" y="107273"/>
                  <a:pt x="53565" y="87780"/>
                  <a:pt x="96819" y="102198"/>
                </a:cubicBezTo>
                <a:cubicBezTo>
                  <a:pt x="111162" y="100405"/>
                  <a:pt x="126428" y="102187"/>
                  <a:pt x="139849" y="96819"/>
                </a:cubicBezTo>
                <a:cubicBezTo>
                  <a:pt x="145851" y="94418"/>
                  <a:pt x="145228" y="84269"/>
                  <a:pt x="150607" y="80683"/>
                </a:cubicBezTo>
                <a:cubicBezTo>
                  <a:pt x="156758" y="76582"/>
                  <a:pt x="165014" y="77335"/>
                  <a:pt x="172122" y="75304"/>
                </a:cubicBezTo>
                <a:cubicBezTo>
                  <a:pt x="177574" y="73746"/>
                  <a:pt x="182880" y="71718"/>
                  <a:pt x="188259" y="69925"/>
                </a:cubicBezTo>
                <a:lnTo>
                  <a:pt x="215153" y="75304"/>
                </a:lnTo>
                <a:lnTo>
                  <a:pt x="215153" y="75304"/>
                </a:lnTo>
                <a:cubicBezTo>
                  <a:pt x="223024" y="93014"/>
                  <a:pt x="226506" y="143676"/>
                  <a:pt x="258183" y="118334"/>
                </a:cubicBezTo>
                <a:cubicBezTo>
                  <a:pt x="262610" y="114792"/>
                  <a:pt x="261769" y="107577"/>
                  <a:pt x="263562" y="102198"/>
                </a:cubicBezTo>
                <a:cubicBezTo>
                  <a:pt x="267487" y="59021"/>
                  <a:pt x="258622" y="52187"/>
                  <a:pt x="279699" y="26894"/>
                </a:cubicBezTo>
                <a:cubicBezTo>
                  <a:pt x="284569" y="21050"/>
                  <a:pt x="290456" y="16137"/>
                  <a:pt x="295835" y="10758"/>
                </a:cubicBezTo>
                <a:cubicBezTo>
                  <a:pt x="325913" y="15771"/>
                  <a:pt x="328456" y="11106"/>
                  <a:pt x="349623" y="32273"/>
                </a:cubicBezTo>
                <a:cubicBezTo>
                  <a:pt x="354194" y="36844"/>
                  <a:pt x="355002" y="44824"/>
                  <a:pt x="360381" y="48410"/>
                </a:cubicBezTo>
                <a:cubicBezTo>
                  <a:pt x="419871" y="88071"/>
                  <a:pt x="353993" y="25888"/>
                  <a:pt x="392654" y="6454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dirty="0">
              <a:solidFill>
                <a:prstClr val="white"/>
              </a:solidFill>
              <a:latin typeface="Calibri"/>
            </a:endParaRPr>
          </a:p>
        </p:txBody>
      </p:sp>
      <p:sp>
        <p:nvSpPr>
          <p:cNvPr id="5" name="Freeform 4"/>
          <p:cNvSpPr/>
          <p:nvPr>
            <p:custDataLst>
              <p:tags r:id="rId13"/>
            </p:custDataLst>
          </p:nvPr>
        </p:nvSpPr>
        <p:spPr>
          <a:xfrm>
            <a:off x="6841575" y="1841576"/>
            <a:ext cx="480494" cy="201706"/>
          </a:xfrm>
          <a:custGeom>
            <a:avLst/>
            <a:gdLst>
              <a:gd name="connsiteX0" fmla="*/ 253190 w 640658"/>
              <a:gd name="connsiteY0" fmla="*/ 102198 h 268941"/>
              <a:gd name="connsiteX1" fmla="*/ 253190 w 640658"/>
              <a:gd name="connsiteY1" fmla="*/ 102198 h 268941"/>
              <a:gd name="connsiteX2" fmla="*/ 226296 w 640658"/>
              <a:gd name="connsiteY2" fmla="*/ 43031 h 268941"/>
              <a:gd name="connsiteX3" fmla="*/ 210160 w 640658"/>
              <a:gd name="connsiteY3" fmla="*/ 32273 h 268941"/>
              <a:gd name="connsiteX4" fmla="*/ 199402 w 640658"/>
              <a:gd name="connsiteY4" fmla="*/ 16136 h 268941"/>
              <a:gd name="connsiteX5" fmla="*/ 183266 w 640658"/>
              <a:gd name="connsiteY5" fmla="*/ 10758 h 268941"/>
              <a:gd name="connsiteX6" fmla="*/ 167129 w 640658"/>
              <a:gd name="connsiteY6" fmla="*/ 0 h 268941"/>
              <a:gd name="connsiteX7" fmla="*/ 54174 w 640658"/>
              <a:gd name="connsiteY7" fmla="*/ 5379 h 268941"/>
              <a:gd name="connsiteX8" fmla="*/ 21901 w 640658"/>
              <a:gd name="connsiteY8" fmla="*/ 26894 h 268941"/>
              <a:gd name="connsiteX9" fmla="*/ 16522 w 640658"/>
              <a:gd name="connsiteY9" fmla="*/ 43031 h 268941"/>
              <a:gd name="connsiteX10" fmla="*/ 386 w 640658"/>
              <a:gd name="connsiteY10" fmla="*/ 53788 h 268941"/>
              <a:gd name="connsiteX11" fmla="*/ 11143 w 640658"/>
              <a:gd name="connsiteY11" fmla="*/ 134471 h 268941"/>
              <a:gd name="connsiteX12" fmla="*/ 21901 w 640658"/>
              <a:gd name="connsiteY12" fmla="*/ 150607 h 268941"/>
              <a:gd name="connsiteX13" fmla="*/ 38037 w 640658"/>
              <a:gd name="connsiteY13" fmla="*/ 193638 h 268941"/>
              <a:gd name="connsiteX14" fmla="*/ 54174 w 640658"/>
              <a:gd name="connsiteY14" fmla="*/ 209774 h 268941"/>
              <a:gd name="connsiteX15" fmla="*/ 81068 w 640658"/>
              <a:gd name="connsiteY15" fmla="*/ 236668 h 268941"/>
              <a:gd name="connsiteX16" fmla="*/ 129477 w 640658"/>
              <a:gd name="connsiteY16" fmla="*/ 247426 h 268941"/>
              <a:gd name="connsiteX17" fmla="*/ 161750 w 640658"/>
              <a:gd name="connsiteY17" fmla="*/ 258183 h 268941"/>
              <a:gd name="connsiteX18" fmla="*/ 183266 w 640658"/>
              <a:gd name="connsiteY18" fmla="*/ 263562 h 268941"/>
              <a:gd name="connsiteX19" fmla="*/ 231675 w 640658"/>
              <a:gd name="connsiteY19" fmla="*/ 252805 h 268941"/>
              <a:gd name="connsiteX20" fmla="*/ 247812 w 640658"/>
              <a:gd name="connsiteY20" fmla="*/ 247426 h 268941"/>
              <a:gd name="connsiteX21" fmla="*/ 263948 w 640658"/>
              <a:gd name="connsiteY21" fmla="*/ 231289 h 268941"/>
              <a:gd name="connsiteX22" fmla="*/ 274706 w 640658"/>
              <a:gd name="connsiteY22" fmla="*/ 193638 h 268941"/>
              <a:gd name="connsiteX23" fmla="*/ 290842 w 640658"/>
              <a:gd name="connsiteY23" fmla="*/ 172122 h 268941"/>
              <a:gd name="connsiteX24" fmla="*/ 312357 w 640658"/>
              <a:gd name="connsiteY24" fmla="*/ 134471 h 268941"/>
              <a:gd name="connsiteX25" fmla="*/ 328494 w 640658"/>
              <a:gd name="connsiteY25" fmla="*/ 139849 h 268941"/>
              <a:gd name="connsiteX26" fmla="*/ 376903 w 640658"/>
              <a:gd name="connsiteY26" fmla="*/ 182880 h 268941"/>
              <a:gd name="connsiteX27" fmla="*/ 387661 w 640658"/>
              <a:gd name="connsiteY27" fmla="*/ 199016 h 268941"/>
              <a:gd name="connsiteX28" fmla="*/ 409176 w 640658"/>
              <a:gd name="connsiteY28" fmla="*/ 220532 h 268941"/>
              <a:gd name="connsiteX29" fmla="*/ 414555 w 640658"/>
              <a:gd name="connsiteY29" fmla="*/ 236668 h 268941"/>
              <a:gd name="connsiteX30" fmla="*/ 441449 w 640658"/>
              <a:gd name="connsiteY30" fmla="*/ 268941 h 268941"/>
              <a:gd name="connsiteX31" fmla="*/ 549026 w 640658"/>
              <a:gd name="connsiteY31" fmla="*/ 263562 h 268941"/>
              <a:gd name="connsiteX32" fmla="*/ 586677 w 640658"/>
              <a:gd name="connsiteY32" fmla="*/ 236668 h 268941"/>
              <a:gd name="connsiteX33" fmla="*/ 602814 w 640658"/>
              <a:gd name="connsiteY33" fmla="*/ 231289 h 268941"/>
              <a:gd name="connsiteX34" fmla="*/ 629708 w 640658"/>
              <a:gd name="connsiteY34" fmla="*/ 199016 h 268941"/>
              <a:gd name="connsiteX35" fmla="*/ 635087 w 640658"/>
              <a:gd name="connsiteY35" fmla="*/ 177501 h 268941"/>
              <a:gd name="connsiteX36" fmla="*/ 640466 w 640658"/>
              <a:gd name="connsiteY36" fmla="*/ 161365 h 268941"/>
              <a:gd name="connsiteX37" fmla="*/ 629708 w 640658"/>
              <a:gd name="connsiteY37" fmla="*/ 53788 h 268941"/>
              <a:gd name="connsiteX38" fmla="*/ 618950 w 640658"/>
              <a:gd name="connsiteY38" fmla="*/ 37652 h 268941"/>
              <a:gd name="connsiteX39" fmla="*/ 592056 w 640658"/>
              <a:gd name="connsiteY39" fmla="*/ 16136 h 268941"/>
              <a:gd name="connsiteX40" fmla="*/ 565162 w 640658"/>
              <a:gd name="connsiteY40" fmla="*/ 10758 h 268941"/>
              <a:gd name="connsiteX41" fmla="*/ 462965 w 640658"/>
              <a:gd name="connsiteY41" fmla="*/ 21515 h 268941"/>
              <a:gd name="connsiteX42" fmla="*/ 430692 w 640658"/>
              <a:gd name="connsiteY42" fmla="*/ 32273 h 268941"/>
              <a:gd name="connsiteX43" fmla="*/ 419934 w 640658"/>
              <a:gd name="connsiteY43" fmla="*/ 48409 h 268941"/>
              <a:gd name="connsiteX44" fmla="*/ 403797 w 640658"/>
              <a:gd name="connsiteY44" fmla="*/ 53788 h 268941"/>
              <a:gd name="connsiteX45" fmla="*/ 376903 w 640658"/>
              <a:gd name="connsiteY45" fmla="*/ 64546 h 268941"/>
              <a:gd name="connsiteX46" fmla="*/ 366146 w 640658"/>
              <a:gd name="connsiteY46" fmla="*/ 86061 h 268941"/>
              <a:gd name="connsiteX47" fmla="*/ 360767 w 640658"/>
              <a:gd name="connsiteY47" fmla="*/ 102198 h 268941"/>
              <a:gd name="connsiteX48" fmla="*/ 350009 w 640658"/>
              <a:gd name="connsiteY48" fmla="*/ 118334 h 268941"/>
              <a:gd name="connsiteX49" fmla="*/ 328494 w 640658"/>
              <a:gd name="connsiteY49" fmla="*/ 150607 h 268941"/>
              <a:gd name="connsiteX50" fmla="*/ 306979 w 640658"/>
              <a:gd name="connsiteY50" fmla="*/ 166743 h 26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40658" h="268941">
                <a:moveTo>
                  <a:pt x="253190" y="102198"/>
                </a:moveTo>
                <a:lnTo>
                  <a:pt x="253190" y="102198"/>
                </a:lnTo>
                <a:cubicBezTo>
                  <a:pt x="248470" y="89611"/>
                  <a:pt x="239776" y="56511"/>
                  <a:pt x="226296" y="43031"/>
                </a:cubicBezTo>
                <a:cubicBezTo>
                  <a:pt x="221725" y="38460"/>
                  <a:pt x="215539" y="35859"/>
                  <a:pt x="210160" y="32273"/>
                </a:cubicBezTo>
                <a:cubicBezTo>
                  <a:pt x="206574" y="26894"/>
                  <a:pt x="204450" y="20174"/>
                  <a:pt x="199402" y="16136"/>
                </a:cubicBezTo>
                <a:cubicBezTo>
                  <a:pt x="194975" y="12594"/>
                  <a:pt x="188337" y="13293"/>
                  <a:pt x="183266" y="10758"/>
                </a:cubicBezTo>
                <a:cubicBezTo>
                  <a:pt x="177484" y="7867"/>
                  <a:pt x="172508" y="3586"/>
                  <a:pt x="167129" y="0"/>
                </a:cubicBezTo>
                <a:cubicBezTo>
                  <a:pt x="129477" y="1793"/>
                  <a:pt x="91238" y="-1485"/>
                  <a:pt x="54174" y="5379"/>
                </a:cubicBezTo>
                <a:cubicBezTo>
                  <a:pt x="41461" y="7733"/>
                  <a:pt x="21901" y="26894"/>
                  <a:pt x="21901" y="26894"/>
                </a:cubicBezTo>
                <a:cubicBezTo>
                  <a:pt x="20108" y="32273"/>
                  <a:pt x="20064" y="38603"/>
                  <a:pt x="16522" y="43031"/>
                </a:cubicBezTo>
                <a:cubicBezTo>
                  <a:pt x="12484" y="48079"/>
                  <a:pt x="1300" y="47389"/>
                  <a:pt x="386" y="53788"/>
                </a:cubicBezTo>
                <a:cubicBezTo>
                  <a:pt x="-947" y="63123"/>
                  <a:pt x="825" y="113835"/>
                  <a:pt x="11143" y="134471"/>
                </a:cubicBezTo>
                <a:cubicBezTo>
                  <a:pt x="14034" y="140253"/>
                  <a:pt x="19010" y="144825"/>
                  <a:pt x="21901" y="150607"/>
                </a:cubicBezTo>
                <a:cubicBezTo>
                  <a:pt x="34417" y="175638"/>
                  <a:pt x="18220" y="161930"/>
                  <a:pt x="38037" y="193638"/>
                </a:cubicBezTo>
                <a:cubicBezTo>
                  <a:pt x="42069" y="200089"/>
                  <a:pt x="49304" y="203930"/>
                  <a:pt x="54174" y="209774"/>
                </a:cubicBezTo>
                <a:cubicBezTo>
                  <a:pt x="69543" y="228216"/>
                  <a:pt x="58528" y="225398"/>
                  <a:pt x="81068" y="236668"/>
                </a:cubicBezTo>
                <a:cubicBezTo>
                  <a:pt x="96458" y="244363"/>
                  <a:pt x="112949" y="243294"/>
                  <a:pt x="129477" y="247426"/>
                </a:cubicBezTo>
                <a:cubicBezTo>
                  <a:pt x="140478" y="250176"/>
                  <a:pt x="150889" y="254925"/>
                  <a:pt x="161750" y="258183"/>
                </a:cubicBezTo>
                <a:cubicBezTo>
                  <a:pt x="168831" y="260307"/>
                  <a:pt x="176094" y="261769"/>
                  <a:pt x="183266" y="263562"/>
                </a:cubicBezTo>
                <a:cubicBezTo>
                  <a:pt x="199402" y="259976"/>
                  <a:pt x="215639" y="256814"/>
                  <a:pt x="231675" y="252805"/>
                </a:cubicBezTo>
                <a:cubicBezTo>
                  <a:pt x="237176" y="251430"/>
                  <a:pt x="243094" y="250571"/>
                  <a:pt x="247812" y="247426"/>
                </a:cubicBezTo>
                <a:cubicBezTo>
                  <a:pt x="254141" y="243206"/>
                  <a:pt x="258569" y="236668"/>
                  <a:pt x="263948" y="231289"/>
                </a:cubicBezTo>
                <a:cubicBezTo>
                  <a:pt x="265113" y="226630"/>
                  <a:pt x="271276" y="199641"/>
                  <a:pt x="274706" y="193638"/>
                </a:cubicBezTo>
                <a:cubicBezTo>
                  <a:pt x="279154" y="185854"/>
                  <a:pt x="285463" y="179294"/>
                  <a:pt x="290842" y="172122"/>
                </a:cubicBezTo>
                <a:cubicBezTo>
                  <a:pt x="294015" y="156257"/>
                  <a:pt x="291070" y="138019"/>
                  <a:pt x="312357" y="134471"/>
                </a:cubicBezTo>
                <a:cubicBezTo>
                  <a:pt x="317950" y="133539"/>
                  <a:pt x="323115" y="138056"/>
                  <a:pt x="328494" y="139849"/>
                </a:cubicBezTo>
                <a:cubicBezTo>
                  <a:pt x="365338" y="176693"/>
                  <a:pt x="348109" y="163683"/>
                  <a:pt x="376903" y="182880"/>
                </a:cubicBezTo>
                <a:cubicBezTo>
                  <a:pt x="380489" y="188259"/>
                  <a:pt x="383454" y="194108"/>
                  <a:pt x="387661" y="199016"/>
                </a:cubicBezTo>
                <a:cubicBezTo>
                  <a:pt x="394262" y="206717"/>
                  <a:pt x="403281" y="212279"/>
                  <a:pt x="409176" y="220532"/>
                </a:cubicBezTo>
                <a:cubicBezTo>
                  <a:pt x="412471" y="225146"/>
                  <a:pt x="412019" y="231597"/>
                  <a:pt x="414555" y="236668"/>
                </a:cubicBezTo>
                <a:cubicBezTo>
                  <a:pt x="422044" y="251646"/>
                  <a:pt x="429553" y="257045"/>
                  <a:pt x="441449" y="268941"/>
                </a:cubicBezTo>
                <a:cubicBezTo>
                  <a:pt x="477308" y="267148"/>
                  <a:pt x="513399" y="268015"/>
                  <a:pt x="549026" y="263562"/>
                </a:cubicBezTo>
                <a:cubicBezTo>
                  <a:pt x="571887" y="260704"/>
                  <a:pt x="570050" y="247753"/>
                  <a:pt x="586677" y="236668"/>
                </a:cubicBezTo>
                <a:cubicBezTo>
                  <a:pt x="591395" y="233523"/>
                  <a:pt x="597435" y="233082"/>
                  <a:pt x="602814" y="231289"/>
                </a:cubicBezTo>
                <a:cubicBezTo>
                  <a:pt x="612507" y="221596"/>
                  <a:pt x="624091" y="212121"/>
                  <a:pt x="629708" y="199016"/>
                </a:cubicBezTo>
                <a:cubicBezTo>
                  <a:pt x="632620" y="192221"/>
                  <a:pt x="633056" y="184609"/>
                  <a:pt x="635087" y="177501"/>
                </a:cubicBezTo>
                <a:cubicBezTo>
                  <a:pt x="636645" y="172050"/>
                  <a:pt x="638673" y="166744"/>
                  <a:pt x="640466" y="161365"/>
                </a:cubicBezTo>
                <a:cubicBezTo>
                  <a:pt x="640152" y="156025"/>
                  <a:pt x="643740" y="81851"/>
                  <a:pt x="629708" y="53788"/>
                </a:cubicBezTo>
                <a:cubicBezTo>
                  <a:pt x="626817" y="48006"/>
                  <a:pt x="623521" y="42223"/>
                  <a:pt x="618950" y="37652"/>
                </a:cubicBezTo>
                <a:cubicBezTo>
                  <a:pt x="610832" y="29534"/>
                  <a:pt x="602325" y="21270"/>
                  <a:pt x="592056" y="16136"/>
                </a:cubicBezTo>
                <a:cubicBezTo>
                  <a:pt x="583879" y="12048"/>
                  <a:pt x="574127" y="12551"/>
                  <a:pt x="565162" y="10758"/>
                </a:cubicBezTo>
                <a:cubicBezTo>
                  <a:pt x="531096" y="14344"/>
                  <a:pt x="496789" y="16103"/>
                  <a:pt x="462965" y="21515"/>
                </a:cubicBezTo>
                <a:cubicBezTo>
                  <a:pt x="451768" y="23307"/>
                  <a:pt x="430692" y="32273"/>
                  <a:pt x="430692" y="32273"/>
                </a:cubicBezTo>
                <a:cubicBezTo>
                  <a:pt x="427106" y="37652"/>
                  <a:pt x="424982" y="44371"/>
                  <a:pt x="419934" y="48409"/>
                </a:cubicBezTo>
                <a:cubicBezTo>
                  <a:pt x="415506" y="51951"/>
                  <a:pt x="409106" y="51797"/>
                  <a:pt x="403797" y="53788"/>
                </a:cubicBezTo>
                <a:cubicBezTo>
                  <a:pt x="394756" y="57178"/>
                  <a:pt x="385868" y="60960"/>
                  <a:pt x="376903" y="64546"/>
                </a:cubicBezTo>
                <a:cubicBezTo>
                  <a:pt x="373317" y="71718"/>
                  <a:pt x="369304" y="78691"/>
                  <a:pt x="366146" y="86061"/>
                </a:cubicBezTo>
                <a:cubicBezTo>
                  <a:pt x="363913" y="91273"/>
                  <a:pt x="363303" y="97127"/>
                  <a:pt x="360767" y="102198"/>
                </a:cubicBezTo>
                <a:cubicBezTo>
                  <a:pt x="357876" y="107980"/>
                  <a:pt x="353595" y="112955"/>
                  <a:pt x="350009" y="118334"/>
                </a:cubicBezTo>
                <a:cubicBezTo>
                  <a:pt x="340230" y="157446"/>
                  <a:pt x="353257" y="125844"/>
                  <a:pt x="328494" y="150607"/>
                </a:cubicBezTo>
                <a:cubicBezTo>
                  <a:pt x="307893" y="171208"/>
                  <a:pt x="319528" y="179294"/>
                  <a:pt x="306979" y="166743"/>
                </a:cubicBezTo>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dirty="0">
              <a:solidFill>
                <a:prstClr val="white"/>
              </a:solidFill>
              <a:latin typeface="Calibri"/>
            </a:endParaRPr>
          </a:p>
        </p:txBody>
      </p:sp>
      <p:sp>
        <p:nvSpPr>
          <p:cNvPr id="17" name="TextBox 16"/>
          <p:cNvSpPr txBox="1"/>
          <p:nvPr>
            <p:custDataLst>
              <p:tags r:id="rId14"/>
            </p:custDataLst>
          </p:nvPr>
        </p:nvSpPr>
        <p:spPr>
          <a:xfrm>
            <a:off x="7173332" y="1438959"/>
            <a:ext cx="517989" cy="300082"/>
          </a:xfrm>
          <a:prstGeom prst="rect">
            <a:avLst/>
          </a:prstGeom>
          <a:solidFill>
            <a:srgbClr val="FF0000"/>
          </a:solidFill>
        </p:spPr>
        <p:txBody>
          <a:bodyPr wrap="square" rtlCol="0">
            <a:spAutoFit/>
          </a:bodyPr>
          <a:lstStyle/>
          <a:p>
            <a:pPr defTabSz="685783">
              <a:defRPr/>
            </a:pPr>
            <a:r>
              <a:rPr lang="en-US" sz="1350" dirty="0">
                <a:solidFill>
                  <a:prstClr val="white"/>
                </a:solidFill>
                <a:latin typeface="Calibri"/>
              </a:rPr>
              <a:t>HIV</a:t>
            </a:r>
          </a:p>
        </p:txBody>
      </p:sp>
      <p:pic>
        <p:nvPicPr>
          <p:cNvPr id="21" name="Picture 4" descr="Healthy Child Uganda | Our Partners and Funders">
            <a:extLst>
              <a:ext uri="{FF2B5EF4-FFF2-40B4-BE49-F238E27FC236}">
                <a16:creationId xmlns:a16="http://schemas.microsoft.com/office/drawing/2014/main" id="{E2087335-D55D-A44A-B183-8BE5692AE097}"/>
              </a:ext>
            </a:extLst>
          </p:cNvPr>
          <p:cNvPicPr>
            <a:picLocks noChangeAspect="1" noChangeArrowheads="1"/>
          </p:cNvPicPr>
          <p:nvPr>
            <p:custDataLst>
              <p:tags r:id="rId15"/>
            </p:custDataLst>
          </p:nvPr>
        </p:nvPicPr>
        <p:blipFill>
          <a:blip r:embed="rId22">
            <a:extLst>
              <a:ext uri="{28A0092B-C50C-407E-A947-70E740481C1C}">
                <a14:useLocalDpi xmlns:a14="http://schemas.microsoft.com/office/drawing/2010/main" val="0"/>
              </a:ext>
            </a:extLst>
          </a:blip>
          <a:srcRect/>
          <a:stretch>
            <a:fillRect/>
          </a:stretch>
        </p:blipFill>
        <p:spPr bwMode="auto">
          <a:xfrm>
            <a:off x="7536423" y="5836559"/>
            <a:ext cx="1532163" cy="10214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custDataLst>
              <p:tags r:id="rId16"/>
            </p:custDataLst>
          </p:nvPr>
        </p:nvPicPr>
        <p:blipFill>
          <a:blip r:embed="rId23">
            <a:extLst>
              <a:ext uri="{28A0092B-C50C-407E-A947-70E740481C1C}">
                <a14:useLocalDpi xmlns:a14="http://schemas.microsoft.com/office/drawing/2010/main" val="0"/>
              </a:ext>
            </a:extLst>
          </a:blip>
          <a:srcRect/>
          <a:stretch>
            <a:fillRect/>
          </a:stretch>
        </p:blipFill>
        <p:spPr bwMode="auto">
          <a:xfrm>
            <a:off x="90737" y="5948639"/>
            <a:ext cx="1991110" cy="74524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custDataLst>
              <p:tags r:id="rId17"/>
            </p:custDataLst>
          </p:nvPr>
        </p:nvSpPr>
        <p:spPr>
          <a:xfrm>
            <a:off x="265196" y="-129785"/>
            <a:ext cx="8613607" cy="1200329"/>
          </a:xfrm>
          <a:prstGeom prst="rect">
            <a:avLst/>
          </a:prstGeom>
          <a:noFill/>
          <a:ln>
            <a:noFill/>
          </a:ln>
        </p:spPr>
        <p:txBody>
          <a:bodyPr wrap="square" rtlCol="0">
            <a:spAutoFit/>
          </a:bodyPr>
          <a:lstStyle/>
          <a:p>
            <a:r>
              <a:rPr lang="fr-CA" sz="3600" dirty="0">
                <a:solidFill>
                  <a:srgbClr val="0000CC"/>
                </a:solidFill>
              </a:rPr>
              <a:t>Changements hémodynamiques pendant la traite du cordon</a:t>
            </a:r>
          </a:p>
        </p:txBody>
      </p:sp>
    </p:spTree>
    <p:extLst>
      <p:ext uri="{BB962C8B-B14F-4D97-AF65-F5344CB8AC3E}">
        <p14:creationId xmlns:p14="http://schemas.microsoft.com/office/powerpoint/2010/main" val="232447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63" presetClass="path" presetSubtype="0" accel="50000" decel="50000" fill="hold" nodeType="withEffect">
                                  <p:stCondLst>
                                    <p:cond delay="0"/>
                                  </p:stCondLst>
                                  <p:childTnLst>
                                    <p:animMotion origin="layout" path="M 1.25E-6 -3.7037E-7 L 0.25 -3.7037E-7 " pathEditMode="relative" rAng="0" ptsTypes="AA">
                                      <p:cBhvr>
                                        <p:cTn id="12" dur="2000" fill="hold"/>
                                        <p:tgtEl>
                                          <p:spTgt spid="9"/>
                                        </p:tgtEl>
                                        <p:attrNameLst>
                                          <p:attrName>ppt_x</p:attrName>
                                          <p:attrName>ppt_y</p:attrName>
                                        </p:attrNameLst>
                                      </p:cBhvr>
                                      <p:rCtr x="12500" y="0"/>
                                    </p:animMotion>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par>
                                <p:cTn id="39" presetID="22" presetClass="entr" presetSubtype="8"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32"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circle(out)">
                                      <p:cBhvr>
                                        <p:cTn id="46" dur="2000"/>
                                        <p:tgtEl>
                                          <p:spTgt spid="5"/>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animBg="1"/>
      <p:bldP spid="10" grpId="0" animBg="1"/>
      <p:bldP spid="19" grpId="0" animBg="1"/>
      <p:bldP spid="5"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55094" y="332563"/>
            <a:ext cx="8229600" cy="1143000"/>
          </a:xfrm>
        </p:spPr>
        <p:txBody>
          <a:bodyPr>
            <a:normAutofit/>
          </a:bodyPr>
          <a:lstStyle/>
          <a:p>
            <a:r>
              <a:rPr lang="fr-CA" dirty="0">
                <a:solidFill>
                  <a:srgbClr val="0000CC"/>
                </a:solidFill>
              </a:rPr>
              <a:t>Insufflations prolongées</a:t>
            </a:r>
          </a:p>
        </p:txBody>
      </p:sp>
      <p:sp>
        <p:nvSpPr>
          <p:cNvPr id="3" name="Content Placeholder 2"/>
          <p:cNvSpPr>
            <a:spLocks noGrp="1"/>
          </p:cNvSpPr>
          <p:nvPr>
            <p:ph idx="1"/>
            <p:custDataLst>
              <p:tags r:id="rId2"/>
            </p:custDataLst>
          </p:nvPr>
        </p:nvSpPr>
        <p:spPr>
          <a:xfrm>
            <a:off x="457200" y="1412777"/>
            <a:ext cx="8229600" cy="4338802"/>
          </a:xfrm>
        </p:spPr>
        <p:txBody>
          <a:bodyPr>
            <a:normAutofit lnSpcReduction="10000"/>
          </a:bodyPr>
          <a:lstStyle/>
          <a:p>
            <a:pPr>
              <a:spcBef>
                <a:spcPts val="1200"/>
              </a:spcBef>
              <a:spcAft>
                <a:spcPts val="1200"/>
              </a:spcAft>
            </a:pPr>
            <a:r>
              <a:rPr lang="fr-CA" sz="2800" dirty="0"/>
              <a:t>Une insufflation prolongée au début de la VPP peut faire gonfler les poumons et augmenter la CRF.</a:t>
            </a:r>
          </a:p>
          <a:p>
            <a:pPr>
              <a:spcBef>
                <a:spcPts val="1200"/>
              </a:spcBef>
              <a:spcAft>
                <a:spcPts val="1200"/>
              </a:spcAft>
            </a:pPr>
            <a:r>
              <a:rPr lang="fr-CA" sz="2800" dirty="0"/>
              <a:t>Une méta-analyse a montré une </a:t>
            </a:r>
            <a:r>
              <a:rPr lang="fr-CA" sz="2800" b="1" dirty="0"/>
              <a:t>↑</a:t>
            </a:r>
            <a:r>
              <a:rPr lang="fr-CA" sz="2800" dirty="0"/>
              <a:t> </a:t>
            </a:r>
            <a:r>
              <a:rPr lang="fr-CA" sz="2800" b="1" dirty="0"/>
              <a:t>de la mortalité </a:t>
            </a:r>
            <a:r>
              <a:rPr lang="fr-CA" sz="2800" dirty="0"/>
              <a:t>liée à l’insufflation prolongée chez les nourrissons nés à moins de 29 semaines, celle-ci n’est donc pas recommandée.</a:t>
            </a:r>
          </a:p>
          <a:p>
            <a:pPr>
              <a:spcBef>
                <a:spcPts val="1200"/>
              </a:spcBef>
              <a:spcAft>
                <a:spcPts val="1200"/>
              </a:spcAft>
            </a:pPr>
            <a:r>
              <a:rPr lang="fr-CA" sz="2800" dirty="0"/>
              <a:t>Les preuves sont insuffisantes quant à l’utilisation de l’insufflation prolongée chez les nourrissons à terme et peu prématurés.</a:t>
            </a:r>
          </a:p>
        </p:txBody>
      </p:sp>
      <p:sp>
        <p:nvSpPr>
          <p:cNvPr id="4" name="Rectangle 3"/>
          <p:cNvSpPr/>
          <p:nvPr>
            <p:custDataLst>
              <p:tags r:id="rId3"/>
            </p:custDataLst>
          </p:nvPr>
        </p:nvSpPr>
        <p:spPr>
          <a:xfrm>
            <a:off x="2339752" y="5941497"/>
            <a:ext cx="4660284" cy="461665"/>
          </a:xfrm>
          <a:prstGeom prst="rect">
            <a:avLst/>
          </a:prstGeom>
        </p:spPr>
        <p:txBody>
          <a:bodyPr wrap="square">
            <a:spAutoFit/>
          </a:bodyPr>
          <a:lstStyle/>
          <a:p>
            <a:r>
              <a:rPr lang="en-US" sz="1200" dirty="0"/>
              <a:t>Wyckoff, M. et coll. </a:t>
            </a:r>
            <a:r>
              <a:rPr lang="en-US" sz="1200" i="1" dirty="0"/>
              <a:t>Circulation</a:t>
            </a:r>
            <a:r>
              <a:rPr lang="en-US" sz="1200" dirty="0"/>
              <a:t>, 2020, vol. 142 (suppl.), p. S185-S221. </a:t>
            </a:r>
          </a:p>
          <a:p>
            <a:r>
              <a:rPr lang="en-US" sz="1200" dirty="0"/>
              <a:t>Kapadia, V.S. et coll. </a:t>
            </a:r>
            <a:r>
              <a:rPr lang="en-US" sz="1200" i="1" dirty="0"/>
              <a:t>Pediatrics</a:t>
            </a:r>
            <a:r>
              <a:rPr lang="en-US" sz="1200" dirty="0"/>
              <a:t>, 2021, vol. 147, p. e2020021204.</a:t>
            </a:r>
          </a:p>
        </p:txBody>
      </p:sp>
      <p:pic>
        <p:nvPicPr>
          <p:cNvPr id="5"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348642" y="5591109"/>
            <a:ext cx="199111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720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solidFill>
                  <a:srgbClr val="0000CC"/>
                </a:solidFill>
              </a:rPr>
              <a:t>Dosage de l’adrénaline</a:t>
            </a:r>
          </a:p>
        </p:txBody>
      </p:sp>
      <p:sp>
        <p:nvSpPr>
          <p:cNvPr id="3" name="Content Placeholder 2"/>
          <p:cNvSpPr>
            <a:spLocks noGrp="1"/>
          </p:cNvSpPr>
          <p:nvPr>
            <p:ph idx="1"/>
            <p:custDataLst>
              <p:tags r:id="rId2"/>
            </p:custDataLst>
          </p:nvPr>
        </p:nvSpPr>
        <p:spPr/>
        <p:txBody>
          <a:bodyPr/>
          <a:lstStyle/>
          <a:p>
            <a:r>
              <a:rPr lang="fr-CA" dirty="0"/>
              <a:t>Dose </a:t>
            </a:r>
          </a:p>
          <a:p>
            <a:pPr lvl="2" fontAlgn="ctr"/>
            <a:r>
              <a:rPr lang="fr-CA" dirty="0"/>
              <a:t>Voie IV ou IO = 0,02 mg/kg (0,2 ml/kg)</a:t>
            </a:r>
          </a:p>
          <a:p>
            <a:pPr lvl="3" fontAlgn="ctr">
              <a:buFont typeface="Arial" panose="020B0604020202020204" pitchFamily="34" charset="0"/>
              <a:buChar char="•"/>
            </a:pPr>
            <a:r>
              <a:rPr lang="fr-CA" sz="2400" dirty="0"/>
              <a:t>Répétition possible toutes les 3 à 5 minutes</a:t>
            </a:r>
          </a:p>
          <a:p>
            <a:pPr lvl="3" fontAlgn="ctr">
              <a:buFont typeface="Arial" panose="020B0604020202020204" pitchFamily="34" charset="0"/>
              <a:buChar char="•"/>
            </a:pPr>
            <a:r>
              <a:rPr lang="fr-CA" sz="2400" dirty="0"/>
              <a:t>Intervalle = 0,01 à 0,03 mg/kg (0,1 à 0,3 ml/kg)</a:t>
            </a:r>
          </a:p>
          <a:p>
            <a:pPr lvl="2" fontAlgn="ctr"/>
            <a:r>
              <a:rPr lang="fr-CA" dirty="0"/>
              <a:t>Voie </a:t>
            </a:r>
            <a:r>
              <a:rPr lang="fr-CA" dirty="0" err="1"/>
              <a:t>endotrachéale</a:t>
            </a:r>
            <a:r>
              <a:rPr lang="fr-CA" dirty="0"/>
              <a:t> = 0,1 mg/kg (1 ml/kg) </a:t>
            </a:r>
          </a:p>
          <a:p>
            <a:pPr lvl="3" fontAlgn="ctr">
              <a:buFont typeface="Arial" panose="020B0604020202020204" pitchFamily="34" charset="0"/>
              <a:buChar char="•"/>
            </a:pPr>
            <a:r>
              <a:rPr lang="fr-CA" sz="2400" dirty="0"/>
              <a:t>Intervalle = 0,05 à 0,1 mg/kg (0,5 à 1 ml/kg)</a:t>
            </a:r>
            <a:endParaRPr lang="fr-CA" dirty="0"/>
          </a:p>
          <a:p>
            <a:r>
              <a:rPr lang="fr-CA" sz="2800" dirty="0"/>
              <a:t>Rinçage : Faire suivre la dose administrée par voie IV ou IO d’un </a:t>
            </a:r>
            <a:r>
              <a:rPr lang="fr-CA" sz="2800" b="1" dirty="0"/>
              <a:t>rinçage de soluté physiologique de 3 ml (auparavant 0,5 à 1 ml)</a:t>
            </a:r>
          </a:p>
        </p:txBody>
      </p:sp>
      <p:pic>
        <p:nvPicPr>
          <p:cNvPr id="4"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37321" y="5661248"/>
            <a:ext cx="199111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663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778098"/>
          </a:xfrm>
        </p:spPr>
        <p:txBody>
          <a:bodyPr>
            <a:normAutofit/>
          </a:bodyPr>
          <a:lstStyle/>
          <a:p>
            <a:r>
              <a:rPr lang="fr-CA" dirty="0">
                <a:solidFill>
                  <a:srgbClr val="0000CC"/>
                </a:solidFill>
              </a:rPr>
              <a:t>Déclaration de conflits d’intérêts</a:t>
            </a:r>
          </a:p>
        </p:txBody>
      </p:sp>
      <p:sp>
        <p:nvSpPr>
          <p:cNvPr id="3" name="Content Placeholder 2"/>
          <p:cNvSpPr>
            <a:spLocks noGrp="1"/>
          </p:cNvSpPr>
          <p:nvPr>
            <p:ph idx="1"/>
            <p:custDataLst>
              <p:tags r:id="rId2"/>
            </p:custDataLst>
          </p:nvPr>
        </p:nvSpPr>
        <p:spPr>
          <a:xfrm>
            <a:off x="457200" y="1124744"/>
            <a:ext cx="8229600" cy="4896544"/>
          </a:xfrm>
        </p:spPr>
        <p:txBody>
          <a:bodyPr>
            <a:noAutofit/>
          </a:bodyPr>
          <a:lstStyle/>
          <a:p>
            <a:endParaRPr lang="fr-CA" sz="2400" b="1" dirty="0"/>
          </a:p>
          <a:p>
            <a:r>
              <a:rPr lang="fr-CA" sz="2400" b="1" dirty="0"/>
              <a:t>Présentateurs : </a:t>
            </a:r>
            <a:r>
              <a:rPr lang="fr-CA" sz="2400" dirty="0"/>
              <a:t>D</a:t>
            </a:r>
            <a:r>
              <a:rPr lang="fr-CA" sz="2400" baseline="30000" dirty="0"/>
              <a:t>re</a:t>
            </a:r>
            <a:r>
              <a:rPr lang="fr-CA" sz="2400" dirty="0"/>
              <a:t> Geneviève Piuze et D</a:t>
            </a:r>
            <a:r>
              <a:rPr lang="fr-CA" sz="2400" baseline="30000" dirty="0"/>
              <a:t>r</a:t>
            </a:r>
            <a:r>
              <a:rPr lang="fr-CA" sz="2400" dirty="0"/>
              <a:t> Ahmed Moussa</a:t>
            </a:r>
          </a:p>
          <a:p>
            <a:endParaRPr lang="fr-CA" sz="2400" b="1" dirty="0"/>
          </a:p>
          <a:p>
            <a:endParaRPr lang="fr-CA" sz="2400" b="1" dirty="0"/>
          </a:p>
          <a:p>
            <a:r>
              <a:rPr lang="fr-CA" sz="2400" b="1" dirty="0"/>
              <a:t> Liens avec des intérêts commerciaux :</a:t>
            </a:r>
          </a:p>
          <a:p>
            <a:pPr marL="457200" lvl="1" indent="0">
              <a:buNone/>
            </a:pPr>
            <a:endParaRPr lang="fr-CA" sz="2400" dirty="0"/>
          </a:p>
          <a:p>
            <a:pPr marL="457200" lvl="1" indent="0">
              <a:buNone/>
            </a:pPr>
            <a:r>
              <a:rPr lang="fr-CA" sz="2400" dirty="0"/>
              <a:t>Nous n’avons aucun lien (financier ou autre) avec une société pharmaceutique, un fabricant d’appareils médicaux ou une entreprise de communications.</a:t>
            </a:r>
          </a:p>
        </p:txBody>
      </p:sp>
      <p:pic>
        <p:nvPicPr>
          <p:cNvPr id="4"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395536" y="5720674"/>
            <a:ext cx="199111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892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10"/>
          <a:stretch>
            <a:fillRect/>
          </a:stretch>
        </p:blipFill>
        <p:spPr>
          <a:xfrm>
            <a:off x="395536" y="116632"/>
            <a:ext cx="8496944" cy="2484197"/>
          </a:xfrm>
          <a:prstGeom prst="rect">
            <a:avLst/>
          </a:prstGeom>
        </p:spPr>
      </p:pic>
      <p:pic>
        <p:nvPicPr>
          <p:cNvPr id="3" name="Content Placeholder 3"/>
          <p:cNvPicPr>
            <a:picLocks noChangeAspect="1"/>
          </p:cNvPicPr>
          <p:nvPr>
            <p:custDataLst>
              <p:tags r:id="rId2"/>
            </p:custDataLst>
          </p:nvPr>
        </p:nvPicPr>
        <p:blipFill>
          <a:blip r:embed="rId11"/>
          <a:stretch>
            <a:fillRect/>
          </a:stretch>
        </p:blipFill>
        <p:spPr>
          <a:xfrm>
            <a:off x="395536" y="2132856"/>
            <a:ext cx="7933179" cy="3688531"/>
          </a:xfrm>
          <a:prstGeom prst="rect">
            <a:avLst/>
          </a:prstGeom>
        </p:spPr>
      </p:pic>
      <p:sp>
        <p:nvSpPr>
          <p:cNvPr id="4" name="Rectangle 3"/>
          <p:cNvSpPr/>
          <p:nvPr>
            <p:custDataLst>
              <p:tags r:id="rId3"/>
            </p:custDataLst>
          </p:nvPr>
        </p:nvSpPr>
        <p:spPr>
          <a:xfrm>
            <a:off x="2286000" y="6255615"/>
            <a:ext cx="4572000" cy="461665"/>
          </a:xfrm>
          <a:prstGeom prst="rect">
            <a:avLst/>
          </a:prstGeom>
        </p:spPr>
        <p:txBody>
          <a:bodyPr>
            <a:spAutoFit/>
          </a:bodyPr>
          <a:lstStyle/>
          <a:p>
            <a:r>
              <a:rPr lang="en-US" sz="1200" dirty="0"/>
              <a:t>Sankaran, D. et coll. </a:t>
            </a:r>
            <a:r>
              <a:rPr lang="en-US" sz="1200" i="1" dirty="0"/>
              <a:t>Arch Dis Child Fetal Neonatal Ed</a:t>
            </a:r>
            <a:r>
              <a:rPr lang="en-US" sz="1200" dirty="0"/>
              <a:t>, 2021, vol. 106, p. F1–F6. </a:t>
            </a:r>
          </a:p>
        </p:txBody>
      </p:sp>
      <p:pic>
        <p:nvPicPr>
          <p:cNvPr id="5" name="Picture 4" descr="Healthy Child Uganda | Our Partners and Funders">
            <a:extLst>
              <a:ext uri="{FF2B5EF4-FFF2-40B4-BE49-F238E27FC236}">
                <a16:creationId xmlns:a16="http://schemas.microsoft.com/office/drawing/2014/main" id="{E2087335-D55D-A44A-B183-8BE5692AE097}"/>
              </a:ext>
            </a:extLst>
          </p:cNvPr>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7236296" y="5821387"/>
            <a:ext cx="1656184" cy="11041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custDataLst>
              <p:tags r:id="rId5"/>
            </p:custDataLst>
          </p:nvPr>
        </p:nvSpPr>
        <p:spPr>
          <a:xfrm>
            <a:off x="439883" y="3901859"/>
            <a:ext cx="7844483" cy="216024"/>
          </a:xfrm>
          <a:prstGeom prst="rect">
            <a:avLst/>
          </a:prstGeom>
          <a:noFill/>
          <a:ln w="57150">
            <a:solidFill>
              <a:srgbClr val="FF0000"/>
            </a:solidFill>
          </a:ln>
        </p:spPr>
        <p:txBody>
          <a:bodyPr wrap="square" rtlCol="0">
            <a:spAutoFit/>
          </a:bodyPr>
          <a:lstStyle/>
          <a:p>
            <a:endParaRPr lang="en-US" dirty="0"/>
          </a:p>
        </p:txBody>
      </p:sp>
      <p:sp>
        <p:nvSpPr>
          <p:cNvPr id="8" name="TextBox 7"/>
          <p:cNvSpPr txBox="1"/>
          <p:nvPr>
            <p:custDataLst>
              <p:tags r:id="rId6"/>
            </p:custDataLst>
          </p:nvPr>
        </p:nvSpPr>
        <p:spPr>
          <a:xfrm>
            <a:off x="473460" y="4869160"/>
            <a:ext cx="7840095" cy="369332"/>
          </a:xfrm>
          <a:prstGeom prst="rect">
            <a:avLst/>
          </a:prstGeom>
          <a:noFill/>
          <a:ln w="57150">
            <a:solidFill>
              <a:srgbClr val="FF0000"/>
            </a:solidFill>
          </a:ln>
        </p:spPr>
        <p:txBody>
          <a:bodyPr wrap="square" rtlCol="0">
            <a:spAutoFit/>
          </a:bodyPr>
          <a:lstStyle/>
          <a:p>
            <a:endParaRPr lang="en-US" dirty="0"/>
          </a:p>
        </p:txBody>
      </p:sp>
      <p:pic>
        <p:nvPicPr>
          <p:cNvPr id="9"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custDataLst>
              <p:tags r:id="rId7"/>
            </p:custDataLst>
          </p:nvPr>
        </p:nvPicPr>
        <p:blipFill>
          <a:blip r:embed="rId13">
            <a:extLst>
              <a:ext uri="{28A0092B-C50C-407E-A947-70E740481C1C}">
                <a14:useLocalDpi xmlns:a14="http://schemas.microsoft.com/office/drawing/2010/main" val="0"/>
              </a:ext>
            </a:extLst>
          </a:blip>
          <a:srcRect/>
          <a:stretch>
            <a:fillRect/>
          </a:stretch>
        </p:blipFill>
        <p:spPr bwMode="auto">
          <a:xfrm>
            <a:off x="106703" y="5967071"/>
            <a:ext cx="199111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4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solidFill>
                  <a:srgbClr val="0000CC"/>
                </a:solidFill>
              </a:rPr>
              <a:t>Adrénaline</a:t>
            </a:r>
          </a:p>
        </p:txBody>
      </p:sp>
      <p:sp>
        <p:nvSpPr>
          <p:cNvPr id="3" name="Content Placeholder 2"/>
          <p:cNvSpPr>
            <a:spLocks noGrp="1"/>
          </p:cNvSpPr>
          <p:nvPr>
            <p:ph idx="1"/>
            <p:custDataLst>
              <p:tags r:id="rId2"/>
            </p:custDataLst>
          </p:nvPr>
        </p:nvSpPr>
        <p:spPr>
          <a:xfrm>
            <a:off x="476414" y="947861"/>
            <a:ext cx="8229600" cy="4713387"/>
          </a:xfrm>
        </p:spPr>
        <p:txBody>
          <a:bodyPr>
            <a:normAutofit fontScale="92500" lnSpcReduction="20000"/>
          </a:bodyPr>
          <a:lstStyle/>
          <a:p>
            <a:pPr marL="0" indent="0">
              <a:buNone/>
            </a:pPr>
            <a:endParaRPr lang="fr-CA" sz="2400" dirty="0"/>
          </a:p>
          <a:p>
            <a:pPr>
              <a:lnSpc>
                <a:spcPct val="150000"/>
              </a:lnSpc>
              <a:spcBef>
                <a:spcPts val="0"/>
              </a:spcBef>
              <a:spcAft>
                <a:spcPts val="600"/>
              </a:spcAft>
            </a:pPr>
            <a:r>
              <a:rPr lang="fr-CA" sz="2800" dirty="0"/>
              <a:t>Adrénaline (0,03 mg/kg) </a:t>
            </a:r>
            <a:r>
              <a:rPr lang="fr-CA" sz="2800" dirty="0">
                <a:latin typeface="Calibri" panose="020F0502020204030204" pitchFamily="34" charset="0"/>
                <a:cs typeface="Calibri" panose="020F0502020204030204" pitchFamily="34" charset="0"/>
              </a:rPr>
              <a:t>–</a:t>
            </a:r>
            <a:r>
              <a:rPr lang="fr-CA" sz="2800" dirty="0"/>
              <a:t> Rétablissement de la circulation spontanée (RSC) plus rapide et plus fréquent qu’avec une dose de 0,01 mg/kg.</a:t>
            </a:r>
          </a:p>
          <a:p>
            <a:pPr marL="0" indent="0">
              <a:lnSpc>
                <a:spcPct val="150000"/>
              </a:lnSpc>
              <a:spcBef>
                <a:spcPts val="0"/>
              </a:spcBef>
              <a:spcAft>
                <a:spcPts val="600"/>
              </a:spcAft>
              <a:buNone/>
            </a:pPr>
            <a:endParaRPr lang="fr-CA" sz="2800" dirty="0"/>
          </a:p>
          <a:p>
            <a:pPr>
              <a:lnSpc>
                <a:spcPct val="150000"/>
              </a:lnSpc>
              <a:spcBef>
                <a:spcPts val="0"/>
              </a:spcBef>
              <a:spcAft>
                <a:spcPts val="600"/>
              </a:spcAft>
            </a:pPr>
            <a:r>
              <a:rPr lang="fr-CA" sz="2800" dirty="0"/>
              <a:t>Adrénaline (0,03 mg/kg) suivie d’un rinçage de 3 ml/kg </a:t>
            </a:r>
            <a:r>
              <a:rPr lang="fr-CA" sz="2800" dirty="0">
                <a:latin typeface="Calibri" panose="020F0502020204030204" pitchFamily="34" charset="0"/>
                <a:cs typeface="Calibri" panose="020F0502020204030204" pitchFamily="34" charset="0"/>
              </a:rPr>
              <a:t>– </a:t>
            </a:r>
            <a:r>
              <a:rPr lang="fr-CA" sz="2800" dirty="0"/>
              <a:t> ↑ de l’incidence (100 %) et de la rapidité du RSC sans ↑ de la FC ou de la TA, comparativement à une dose de 0,01 mg/kg.</a:t>
            </a:r>
          </a:p>
        </p:txBody>
      </p:sp>
      <p:sp>
        <p:nvSpPr>
          <p:cNvPr id="4" name="Rectangle 3"/>
          <p:cNvSpPr/>
          <p:nvPr>
            <p:custDataLst>
              <p:tags r:id="rId3"/>
            </p:custDataLst>
          </p:nvPr>
        </p:nvSpPr>
        <p:spPr>
          <a:xfrm>
            <a:off x="2627784" y="5963747"/>
            <a:ext cx="4204601" cy="461665"/>
          </a:xfrm>
          <a:prstGeom prst="rect">
            <a:avLst/>
          </a:prstGeom>
        </p:spPr>
        <p:txBody>
          <a:bodyPr wrap="square">
            <a:spAutoFit/>
          </a:bodyPr>
          <a:lstStyle/>
          <a:p>
            <a:r>
              <a:rPr lang="fr-CA" sz="1200" dirty="0" err="1"/>
              <a:t>Sankaran</a:t>
            </a:r>
            <a:r>
              <a:rPr lang="fr-CA" sz="1200" dirty="0"/>
              <a:t>, D., et coll. </a:t>
            </a:r>
            <a:r>
              <a:rPr lang="fr-CA" sz="1200" i="1" dirty="0"/>
              <a:t>Arch Dis Child </a:t>
            </a:r>
            <a:r>
              <a:rPr lang="fr-CA" sz="1200" i="1" dirty="0" err="1"/>
              <a:t>Fetal</a:t>
            </a:r>
            <a:r>
              <a:rPr lang="fr-CA" sz="1200" i="1" dirty="0"/>
              <a:t> </a:t>
            </a:r>
            <a:r>
              <a:rPr lang="fr-CA" sz="1200" i="1" dirty="0" err="1"/>
              <a:t>Neonatal</a:t>
            </a:r>
            <a:r>
              <a:rPr lang="fr-CA" sz="1200" i="1" dirty="0"/>
              <a:t> Ed</a:t>
            </a:r>
            <a:r>
              <a:rPr lang="fr-CA" sz="1200" dirty="0"/>
              <a:t>, 2021, vol. 106, p. F1–F6. </a:t>
            </a:r>
          </a:p>
        </p:txBody>
      </p:sp>
      <p:pic>
        <p:nvPicPr>
          <p:cNvPr id="5"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457200" y="5661248"/>
            <a:ext cx="1854415" cy="69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906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solidFill>
                  <a:srgbClr val="0000CC"/>
                </a:solidFill>
              </a:rPr>
              <a:t>Moment de l’arrêt des manœuvres de réanimation</a:t>
            </a:r>
          </a:p>
        </p:txBody>
      </p:sp>
      <p:sp>
        <p:nvSpPr>
          <p:cNvPr id="3" name="Content Placeholder 2"/>
          <p:cNvSpPr>
            <a:spLocks noGrp="1"/>
          </p:cNvSpPr>
          <p:nvPr>
            <p:ph idx="1"/>
            <p:custDataLst>
              <p:tags r:id="rId2"/>
            </p:custDataLst>
          </p:nvPr>
        </p:nvSpPr>
        <p:spPr/>
        <p:txBody>
          <a:bodyPr>
            <a:normAutofit/>
          </a:bodyPr>
          <a:lstStyle/>
          <a:p>
            <a:endParaRPr lang="fr-CA" dirty="0"/>
          </a:p>
          <a:p>
            <a:r>
              <a:rPr lang="fr-CA" dirty="0"/>
              <a:t>Il est difficile de décider quand cesser la réanimation après la naissance.</a:t>
            </a:r>
          </a:p>
          <a:p>
            <a:endParaRPr lang="fr-CA" dirty="0"/>
          </a:p>
          <a:p>
            <a:r>
              <a:rPr lang="fr-CA" dirty="0"/>
              <a:t>Dans les dernières années, les issues à long terme des enfants ayant fait l’objet d’une réanimation prolongée se sont relativement améliorées. </a:t>
            </a:r>
          </a:p>
        </p:txBody>
      </p:sp>
      <p:pic>
        <p:nvPicPr>
          <p:cNvPr id="4"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57200" y="5661248"/>
            <a:ext cx="199111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288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1115616" y="971855"/>
            <a:ext cx="7488832" cy="523220"/>
          </a:xfrm>
          <a:prstGeom prst="rect">
            <a:avLst/>
          </a:prstGeom>
        </p:spPr>
        <p:txBody>
          <a:bodyPr wrap="square">
            <a:spAutoFit/>
          </a:bodyPr>
          <a:lstStyle/>
          <a:p>
            <a:r>
              <a:rPr lang="fr-CA" sz="2800" dirty="0"/>
              <a:t>Revue systématique de 15 études, n = 470 enfants</a:t>
            </a:r>
          </a:p>
        </p:txBody>
      </p:sp>
      <p:sp>
        <p:nvSpPr>
          <p:cNvPr id="5" name="Oval 4"/>
          <p:cNvSpPr/>
          <p:nvPr>
            <p:custDataLst>
              <p:tags r:id="rId2"/>
            </p:custDataLst>
          </p:nvPr>
        </p:nvSpPr>
        <p:spPr>
          <a:xfrm>
            <a:off x="2195736" y="1912698"/>
            <a:ext cx="4752528" cy="8702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Oval 5"/>
          <p:cNvSpPr/>
          <p:nvPr>
            <p:custDataLst>
              <p:tags r:id="rId3"/>
            </p:custDataLst>
          </p:nvPr>
        </p:nvSpPr>
        <p:spPr>
          <a:xfrm>
            <a:off x="2195736" y="3317169"/>
            <a:ext cx="5370170" cy="890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Rectangle 7"/>
          <p:cNvSpPr/>
          <p:nvPr>
            <p:custDataLst>
              <p:tags r:id="rId4"/>
            </p:custDataLst>
          </p:nvPr>
        </p:nvSpPr>
        <p:spPr>
          <a:xfrm>
            <a:off x="2242075" y="1970988"/>
            <a:ext cx="4827179" cy="830997"/>
          </a:xfrm>
          <a:prstGeom prst="rect">
            <a:avLst/>
          </a:prstGeom>
        </p:spPr>
        <p:txBody>
          <a:bodyPr wrap="square">
            <a:spAutoFit/>
          </a:bodyPr>
          <a:lstStyle/>
          <a:p>
            <a:pPr algn="ctr"/>
            <a:r>
              <a:rPr lang="fr-CA" sz="2400" dirty="0"/>
              <a:t>Survie jusqu’au congé, 13 études</a:t>
            </a:r>
          </a:p>
          <a:p>
            <a:pPr algn="ctr"/>
            <a:r>
              <a:rPr lang="fr-CA" sz="2400" dirty="0"/>
              <a:t>       </a:t>
            </a:r>
            <a:r>
              <a:rPr lang="fr-CA" sz="2400" b="1" dirty="0"/>
              <a:t>176/432 (41 %)</a:t>
            </a:r>
          </a:p>
        </p:txBody>
      </p:sp>
      <p:sp>
        <p:nvSpPr>
          <p:cNvPr id="9" name="Rectangle 8"/>
          <p:cNvSpPr/>
          <p:nvPr>
            <p:custDataLst>
              <p:tags r:id="rId5"/>
            </p:custDataLst>
          </p:nvPr>
        </p:nvSpPr>
        <p:spPr>
          <a:xfrm>
            <a:off x="2051720" y="3039635"/>
            <a:ext cx="5688632" cy="1200329"/>
          </a:xfrm>
          <a:prstGeom prst="rect">
            <a:avLst/>
          </a:prstGeom>
        </p:spPr>
        <p:txBody>
          <a:bodyPr wrap="square">
            <a:spAutoFit/>
          </a:bodyPr>
          <a:lstStyle/>
          <a:p>
            <a:pPr algn="ctr"/>
            <a:endParaRPr lang="fr-CA" sz="2400" dirty="0"/>
          </a:p>
          <a:p>
            <a:pPr algn="ctr"/>
            <a:r>
              <a:rPr lang="fr-CA" sz="2400" dirty="0"/>
              <a:t>Survie jusqu’au dernier suivi, 15 études</a:t>
            </a:r>
          </a:p>
          <a:p>
            <a:pPr algn="ctr"/>
            <a:r>
              <a:rPr lang="fr-CA" sz="2400" dirty="0"/>
              <a:t>         </a:t>
            </a:r>
            <a:r>
              <a:rPr lang="fr-CA" sz="2400" b="1" dirty="0"/>
              <a:t>187/470 (40 %)</a:t>
            </a:r>
          </a:p>
        </p:txBody>
      </p:sp>
      <p:sp>
        <p:nvSpPr>
          <p:cNvPr id="10" name="Rectangle 9"/>
          <p:cNvSpPr/>
          <p:nvPr>
            <p:custDataLst>
              <p:tags r:id="rId6"/>
            </p:custDataLst>
          </p:nvPr>
        </p:nvSpPr>
        <p:spPr>
          <a:xfrm>
            <a:off x="1661248" y="4653136"/>
            <a:ext cx="6079103" cy="1696426"/>
          </a:xfrm>
          <a:prstGeom prst="rect">
            <a:avLst/>
          </a:prstGeom>
        </p:spPr>
        <p:txBody>
          <a:bodyPr wrap="square">
            <a:spAutoFit/>
          </a:bodyPr>
          <a:lstStyle/>
          <a:p>
            <a:pPr algn="ctr">
              <a:lnSpc>
                <a:spcPts val="2500"/>
              </a:lnSpc>
            </a:pPr>
            <a:r>
              <a:rPr lang="fr-CA" sz="2400" dirty="0"/>
              <a:t>Survie sans TND, 13 études, n = 277 enfants</a:t>
            </a:r>
          </a:p>
          <a:p>
            <a:pPr algn="ctr">
              <a:lnSpc>
                <a:spcPts val="2500"/>
              </a:lnSpc>
            </a:pPr>
            <a:r>
              <a:rPr lang="fr-CA" sz="2400" dirty="0"/>
              <a:t> 18 % ont survécu avec un TND</a:t>
            </a:r>
          </a:p>
          <a:p>
            <a:pPr algn="ctr">
              <a:lnSpc>
                <a:spcPts val="2500"/>
              </a:lnSpc>
            </a:pPr>
            <a:r>
              <a:rPr lang="fr-CA" sz="2400" b="1" dirty="0"/>
              <a:t>11 % ont survécu sans TND</a:t>
            </a:r>
          </a:p>
          <a:p>
            <a:pPr algn="ctr">
              <a:lnSpc>
                <a:spcPts val="2500"/>
              </a:lnSpc>
            </a:pPr>
            <a:r>
              <a:rPr lang="fr-CA" sz="2400" dirty="0"/>
              <a:t>69 % étaient décédés au moment du suivi, 2 % avaient été perdus de vue</a:t>
            </a:r>
          </a:p>
        </p:txBody>
      </p:sp>
      <p:sp>
        <p:nvSpPr>
          <p:cNvPr id="11" name="Down Arrow 10"/>
          <p:cNvSpPr/>
          <p:nvPr>
            <p:custDataLst>
              <p:tags r:id="rId7"/>
            </p:custDataLst>
          </p:nvPr>
        </p:nvSpPr>
        <p:spPr>
          <a:xfrm>
            <a:off x="4484705" y="1466776"/>
            <a:ext cx="195307" cy="4118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2" name="Down Arrow 11"/>
          <p:cNvSpPr/>
          <p:nvPr>
            <p:custDataLst>
              <p:tags r:id="rId8"/>
            </p:custDataLst>
          </p:nvPr>
        </p:nvSpPr>
        <p:spPr>
          <a:xfrm>
            <a:off x="4463988" y="2798945"/>
            <a:ext cx="216024" cy="4813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3" name="Down Arrow 12"/>
          <p:cNvSpPr/>
          <p:nvPr>
            <p:custDataLst>
              <p:tags r:id="rId9"/>
            </p:custDataLst>
          </p:nvPr>
        </p:nvSpPr>
        <p:spPr>
          <a:xfrm>
            <a:off x="4484705" y="4207919"/>
            <a:ext cx="216024" cy="4587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4"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custDataLst>
              <p:tags r:id="rId10"/>
            </p:custDataLst>
          </p:nvPr>
        </p:nvPicPr>
        <p:blipFill>
          <a:blip r:embed="rId17">
            <a:extLst>
              <a:ext uri="{28A0092B-C50C-407E-A947-70E740481C1C}">
                <a14:useLocalDpi xmlns:a14="http://schemas.microsoft.com/office/drawing/2010/main" val="0"/>
              </a:ext>
            </a:extLst>
          </a:blip>
          <a:srcRect/>
          <a:stretch>
            <a:fillRect/>
          </a:stretch>
        </p:blipFill>
        <p:spPr bwMode="auto">
          <a:xfrm>
            <a:off x="35496" y="5989489"/>
            <a:ext cx="2016224" cy="7546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ealthy Child Uganda | Our Partners and Funders">
            <a:extLst>
              <a:ext uri="{FF2B5EF4-FFF2-40B4-BE49-F238E27FC236}">
                <a16:creationId xmlns:a16="http://schemas.microsoft.com/office/drawing/2014/main" id="{E2087335-D55D-A44A-B183-8BE5692AE097}"/>
              </a:ext>
            </a:extLst>
          </p:cNvPr>
          <p:cNvPicPr>
            <a:picLocks noChangeAspect="1" noChangeArrowheads="1"/>
          </p:cNvPicPr>
          <p:nvPr>
            <p:custDataLst>
              <p:tags r:id="rId11"/>
            </p:custDataLst>
          </p:nvPr>
        </p:nvPicPr>
        <p:blipFill>
          <a:blip r:embed="rId18">
            <a:extLst>
              <a:ext uri="{28A0092B-C50C-407E-A947-70E740481C1C}">
                <a14:useLocalDpi xmlns:a14="http://schemas.microsoft.com/office/drawing/2010/main" val="0"/>
              </a:ext>
            </a:extLst>
          </a:blip>
          <a:srcRect/>
          <a:stretch>
            <a:fillRect/>
          </a:stretch>
        </p:blipFill>
        <p:spPr bwMode="auto">
          <a:xfrm>
            <a:off x="7439639" y="5923973"/>
            <a:ext cx="1704361" cy="885677"/>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custDataLst>
              <p:tags r:id="rId12"/>
            </p:custDataLst>
          </p:nvPr>
        </p:nvSpPr>
        <p:spPr>
          <a:xfrm>
            <a:off x="1661250" y="4682649"/>
            <a:ext cx="6079102" cy="16841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7" name="TextBox 16"/>
          <p:cNvSpPr txBox="1"/>
          <p:nvPr>
            <p:custDataLst>
              <p:tags r:id="rId13"/>
            </p:custDataLst>
          </p:nvPr>
        </p:nvSpPr>
        <p:spPr>
          <a:xfrm>
            <a:off x="1475656" y="6460790"/>
            <a:ext cx="6721091" cy="369332"/>
          </a:xfrm>
          <a:prstGeom prst="rect">
            <a:avLst/>
          </a:prstGeom>
          <a:noFill/>
        </p:spPr>
        <p:txBody>
          <a:bodyPr wrap="square" rtlCol="0">
            <a:spAutoFit/>
          </a:bodyPr>
          <a:lstStyle/>
          <a:p>
            <a:r>
              <a:rPr lang="fr-CA" dirty="0" err="1"/>
              <a:t>Wyckoff</a:t>
            </a:r>
            <a:r>
              <a:rPr lang="fr-CA" dirty="0"/>
              <a:t>, M., et coll. </a:t>
            </a:r>
            <a:r>
              <a:rPr lang="fr-CA" i="1" dirty="0"/>
              <a:t>Circulation</a:t>
            </a:r>
            <a:r>
              <a:rPr lang="fr-CA" dirty="0"/>
              <a:t>, 2020, vol. 142 (suppl.), p. S185-S221.</a:t>
            </a:r>
          </a:p>
        </p:txBody>
      </p:sp>
      <p:sp>
        <p:nvSpPr>
          <p:cNvPr id="18" name="TextBox 17"/>
          <p:cNvSpPr txBox="1"/>
          <p:nvPr>
            <p:custDataLst>
              <p:tags r:id="rId14"/>
            </p:custDataLst>
          </p:nvPr>
        </p:nvSpPr>
        <p:spPr>
          <a:xfrm>
            <a:off x="404410" y="32310"/>
            <a:ext cx="8640960" cy="1077218"/>
          </a:xfrm>
          <a:prstGeom prst="rect">
            <a:avLst/>
          </a:prstGeom>
          <a:noFill/>
          <a:ln>
            <a:solidFill>
              <a:srgbClr val="0070C0"/>
            </a:solidFill>
          </a:ln>
        </p:spPr>
        <p:txBody>
          <a:bodyPr wrap="square" rtlCol="0">
            <a:spAutoFit/>
          </a:bodyPr>
          <a:lstStyle/>
          <a:p>
            <a:pPr algn="ctr"/>
            <a:r>
              <a:rPr lang="fr-CA" sz="3200" dirty="0">
                <a:solidFill>
                  <a:srgbClr val="0000CC"/>
                </a:solidFill>
              </a:rPr>
              <a:t>Issues des enfants réanimés pendant plus de 10 minutes</a:t>
            </a:r>
          </a:p>
        </p:txBody>
      </p:sp>
    </p:spTree>
    <p:extLst>
      <p:ext uri="{BB962C8B-B14F-4D97-AF65-F5344CB8AC3E}">
        <p14:creationId xmlns:p14="http://schemas.microsoft.com/office/powerpoint/2010/main" val="1716702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600" dirty="0">
                <a:solidFill>
                  <a:srgbClr val="0000CC"/>
                </a:solidFill>
              </a:rPr>
              <a:t>Issues des nouveau-nés dont la réanimation a duré au moins 20 minutes</a:t>
            </a:r>
          </a:p>
        </p:txBody>
      </p:sp>
      <p:sp>
        <p:nvSpPr>
          <p:cNvPr id="3" name="Content Placeholder 2"/>
          <p:cNvSpPr>
            <a:spLocks noGrp="1"/>
          </p:cNvSpPr>
          <p:nvPr>
            <p:ph idx="1"/>
            <p:custDataLst>
              <p:tags r:id="rId2"/>
            </p:custDataLst>
          </p:nvPr>
        </p:nvSpPr>
        <p:spPr>
          <a:xfrm>
            <a:off x="457200" y="1752892"/>
            <a:ext cx="8229600" cy="4713387"/>
          </a:xfrm>
        </p:spPr>
        <p:txBody>
          <a:bodyPr>
            <a:normAutofit/>
          </a:bodyPr>
          <a:lstStyle/>
          <a:p>
            <a:r>
              <a:rPr lang="fr-CA" sz="2800" dirty="0"/>
              <a:t>Seuls 39 nouveau-nés ont présenté une FC perceptible ou une FC supérieure à 100 bpm à 20 minutes de réanimation ou après. </a:t>
            </a:r>
          </a:p>
          <a:p>
            <a:pPr marL="0" indent="0">
              <a:buNone/>
            </a:pPr>
            <a:endParaRPr lang="fr-CA" sz="2800" dirty="0"/>
          </a:p>
          <a:p>
            <a:r>
              <a:rPr lang="fr-CA" sz="2800" dirty="0"/>
              <a:t>15 de ces 39 nouveau-nés (38 %) ont survécu jusqu’au dernier rendez-vous de suivi.</a:t>
            </a:r>
          </a:p>
          <a:p>
            <a:endParaRPr lang="fr-CA" sz="2800" dirty="0"/>
          </a:p>
          <a:p>
            <a:r>
              <a:rPr lang="fr-CA" sz="2800" dirty="0"/>
              <a:t>6 de ces 15 survivants (40 %) ne présentaient pas de TND.</a:t>
            </a:r>
          </a:p>
        </p:txBody>
      </p:sp>
      <p:sp>
        <p:nvSpPr>
          <p:cNvPr id="4" name="TextBox 3"/>
          <p:cNvSpPr txBox="1"/>
          <p:nvPr>
            <p:custDataLst>
              <p:tags r:id="rId3"/>
            </p:custDataLst>
          </p:nvPr>
        </p:nvSpPr>
        <p:spPr>
          <a:xfrm>
            <a:off x="457200" y="6051590"/>
            <a:ext cx="6707088" cy="369332"/>
          </a:xfrm>
          <a:prstGeom prst="rect">
            <a:avLst/>
          </a:prstGeom>
          <a:noFill/>
        </p:spPr>
        <p:txBody>
          <a:bodyPr wrap="square" rtlCol="0">
            <a:spAutoFit/>
          </a:bodyPr>
          <a:lstStyle/>
          <a:p>
            <a:r>
              <a:rPr lang="fr-CA" dirty="0" err="1"/>
              <a:t>Wyckoff</a:t>
            </a:r>
            <a:r>
              <a:rPr lang="fr-CA" dirty="0"/>
              <a:t>, M., et coll. </a:t>
            </a:r>
            <a:r>
              <a:rPr lang="fr-CA" i="1" dirty="0"/>
              <a:t>Circulation</a:t>
            </a:r>
            <a:r>
              <a:rPr lang="fr-CA" dirty="0"/>
              <a:t>, 2020, vol. 142 (suppl.), p. S185-S221.</a:t>
            </a:r>
          </a:p>
        </p:txBody>
      </p:sp>
    </p:spTree>
    <p:extLst>
      <p:ext uri="{BB962C8B-B14F-4D97-AF65-F5344CB8AC3E}">
        <p14:creationId xmlns:p14="http://schemas.microsoft.com/office/powerpoint/2010/main" val="1019721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a:solidFill>
                  <a:srgbClr val="0000CC"/>
                </a:solidFill>
              </a:rPr>
              <a:t>Moment de l’arrêt</a:t>
            </a:r>
          </a:p>
        </p:txBody>
      </p:sp>
      <p:sp>
        <p:nvSpPr>
          <p:cNvPr id="3" name="Content Placeholder 2"/>
          <p:cNvSpPr>
            <a:spLocks noGrp="1"/>
          </p:cNvSpPr>
          <p:nvPr>
            <p:ph idx="1"/>
            <p:custDataLst>
              <p:tags r:id="rId2"/>
            </p:custDataLst>
          </p:nvPr>
        </p:nvSpPr>
        <p:spPr/>
        <p:txBody>
          <a:bodyPr>
            <a:normAutofit/>
          </a:bodyPr>
          <a:lstStyle/>
          <a:p>
            <a:r>
              <a:rPr lang="fr-CA" sz="2800" spc="-40" dirty="0"/>
              <a:t>Le délai raisonnable pour envisager l’arrêt des manœuvres de réanimation est d’environ 20 minutes après la naissance.</a:t>
            </a:r>
          </a:p>
          <a:p>
            <a:pPr marL="0" indent="0">
              <a:spcBef>
                <a:spcPts val="0"/>
              </a:spcBef>
              <a:buNone/>
            </a:pPr>
            <a:endParaRPr lang="fr-CA" sz="1200" spc="-40" dirty="0"/>
          </a:p>
          <a:p>
            <a:r>
              <a:rPr lang="fr-CA" sz="2800" spc="-40" dirty="0"/>
              <a:t>Il devrait être adapté en fonction des facteurs propres au patient et au contexte :</a:t>
            </a:r>
          </a:p>
          <a:p>
            <a:pPr lvl="1"/>
            <a:r>
              <a:rPr lang="fr-CA" sz="2400" spc="-40" dirty="0"/>
              <a:t>Réanimation optimale</a:t>
            </a:r>
          </a:p>
          <a:p>
            <a:pPr lvl="1"/>
            <a:r>
              <a:rPr lang="fr-CA" sz="2400" spc="-40" dirty="0"/>
              <a:t>Disponibilité des soins avancés à l’USINN</a:t>
            </a:r>
          </a:p>
          <a:p>
            <a:pPr lvl="1"/>
            <a:r>
              <a:rPr lang="fr-CA" sz="2400" spc="-40" dirty="0"/>
              <a:t>Circonstances particulières entourant l’accouchement</a:t>
            </a:r>
          </a:p>
          <a:p>
            <a:pPr lvl="1"/>
            <a:r>
              <a:rPr lang="fr-CA" sz="2400" spc="-40" dirty="0"/>
              <a:t>Souhaits de la famille</a:t>
            </a:r>
          </a:p>
        </p:txBody>
      </p:sp>
      <p:pic>
        <p:nvPicPr>
          <p:cNvPr id="5"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21493" y="5661248"/>
            <a:ext cx="1893724" cy="70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342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solidFill>
                  <a:srgbClr val="0000CC"/>
                </a:solidFill>
              </a:rPr>
              <a:t>Objectif n</a:t>
            </a:r>
            <a:r>
              <a:rPr lang="en-US" baseline="30000" dirty="0">
                <a:solidFill>
                  <a:srgbClr val="0000CC"/>
                </a:solidFill>
              </a:rPr>
              <a:t>o</a:t>
            </a:r>
            <a:r>
              <a:rPr lang="en-US" dirty="0">
                <a:solidFill>
                  <a:srgbClr val="0000CC"/>
                </a:solidFill>
              </a:rPr>
              <a:t> 3</a:t>
            </a:r>
          </a:p>
        </p:txBody>
      </p:sp>
      <p:sp>
        <p:nvSpPr>
          <p:cNvPr id="3" name="Content Placeholder 2"/>
          <p:cNvSpPr>
            <a:spLocks noGrp="1"/>
          </p:cNvSpPr>
          <p:nvPr>
            <p:ph idx="1"/>
            <p:custDataLst>
              <p:tags r:id="rId2"/>
            </p:custDataLst>
          </p:nvPr>
        </p:nvSpPr>
        <p:spPr>
          <a:xfrm>
            <a:off x="457200" y="1412777"/>
            <a:ext cx="8229600" cy="4320480"/>
          </a:xfrm>
        </p:spPr>
        <p:txBody>
          <a:bodyPr/>
          <a:lstStyle/>
          <a:p>
            <a:endParaRPr lang="en-CA" dirty="0"/>
          </a:p>
          <a:p>
            <a:r>
              <a:rPr lang="fr-CA" dirty="0"/>
              <a:t>Présenter les changements administratifs et pédagogiques en lien avec la 8</a:t>
            </a:r>
            <a:r>
              <a:rPr lang="fr-CA" baseline="30000" dirty="0"/>
              <a:t>e</a:t>
            </a:r>
            <a:r>
              <a:rPr lang="fr-CA" dirty="0"/>
              <a:t> édition du PRN au Canada</a:t>
            </a:r>
            <a:endParaRPr lang="en-US" dirty="0"/>
          </a:p>
        </p:txBody>
      </p:sp>
      <p:pic>
        <p:nvPicPr>
          <p:cNvPr id="4"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57200" y="5661248"/>
            <a:ext cx="199111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515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B9FE-51A3-B74D-9122-2913938C149F}"/>
              </a:ext>
            </a:extLst>
          </p:cNvPr>
          <p:cNvSpPr>
            <a:spLocks noGrp="1"/>
          </p:cNvSpPr>
          <p:nvPr>
            <p:ph type="title"/>
            <p:custDataLst>
              <p:tags r:id="rId1"/>
            </p:custDataLst>
          </p:nvPr>
        </p:nvSpPr>
        <p:spPr/>
        <p:txBody>
          <a:bodyPr>
            <a:normAutofit fontScale="90000"/>
          </a:bodyPr>
          <a:lstStyle/>
          <a:p>
            <a:r>
              <a:rPr lang="fr-CA" dirty="0">
                <a:solidFill>
                  <a:srgbClr val="0000CC"/>
                </a:solidFill>
              </a:rPr>
              <a:t>Changements administratifs et pédagogiques</a:t>
            </a:r>
          </a:p>
        </p:txBody>
      </p:sp>
      <p:sp>
        <p:nvSpPr>
          <p:cNvPr id="3" name="Content Placeholder 2">
            <a:extLst>
              <a:ext uri="{FF2B5EF4-FFF2-40B4-BE49-F238E27FC236}">
                <a16:creationId xmlns:a16="http://schemas.microsoft.com/office/drawing/2014/main" id="{64E60F24-A930-B94A-9CF2-41A78FA9D1F4}"/>
              </a:ext>
            </a:extLst>
          </p:cNvPr>
          <p:cNvSpPr>
            <a:spLocks noGrp="1"/>
          </p:cNvSpPr>
          <p:nvPr>
            <p:ph idx="1"/>
            <p:custDataLst>
              <p:tags r:id="rId2"/>
            </p:custDataLst>
          </p:nvPr>
        </p:nvSpPr>
        <p:spPr>
          <a:xfrm>
            <a:off x="457200" y="1124744"/>
            <a:ext cx="8229600" cy="4713387"/>
          </a:xfrm>
        </p:spPr>
        <p:txBody>
          <a:bodyPr>
            <a:normAutofit lnSpcReduction="10000"/>
          </a:bodyPr>
          <a:lstStyle/>
          <a:p>
            <a:endParaRPr lang="fr-CA" dirty="0"/>
          </a:p>
          <a:p>
            <a:r>
              <a:rPr lang="fr-CA" dirty="0"/>
              <a:t>Chaque chapitre s’intéresse aux facteurs propres aux équipes et aux considérations en matière d’amélioration de la qualité.</a:t>
            </a:r>
          </a:p>
          <a:p>
            <a:endParaRPr lang="fr-CA" sz="1600" dirty="0"/>
          </a:p>
          <a:p>
            <a:r>
              <a:rPr lang="fr-CA" dirty="0"/>
              <a:t>Des chapitres traitant d’ergonomie, de performance humaine, de réanimation hors de la salle d’accouchement et de l’intégration d’initiatives d’amélioration de la qualité ont également été ajoutés.</a:t>
            </a:r>
          </a:p>
        </p:txBody>
      </p:sp>
      <p:pic>
        <p:nvPicPr>
          <p:cNvPr id="4"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57200" y="5589240"/>
            <a:ext cx="199111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289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65659-610E-5046-9823-4458BE4B23F4}"/>
              </a:ext>
            </a:extLst>
          </p:cNvPr>
          <p:cNvSpPr>
            <a:spLocks noGrp="1"/>
          </p:cNvSpPr>
          <p:nvPr>
            <p:ph type="title"/>
            <p:custDataLst>
              <p:tags r:id="rId1"/>
            </p:custDataLst>
          </p:nvPr>
        </p:nvSpPr>
        <p:spPr/>
        <p:txBody>
          <a:bodyPr>
            <a:normAutofit/>
          </a:bodyPr>
          <a:lstStyle/>
          <a:p>
            <a:r>
              <a:rPr lang="fr-CA" dirty="0">
                <a:solidFill>
                  <a:srgbClr val="0000CC"/>
                </a:solidFill>
              </a:rPr>
              <a:t>Structure du cours au Canada</a:t>
            </a:r>
          </a:p>
        </p:txBody>
      </p:sp>
      <p:sp>
        <p:nvSpPr>
          <p:cNvPr id="3" name="Content Placeholder 2">
            <a:extLst>
              <a:ext uri="{FF2B5EF4-FFF2-40B4-BE49-F238E27FC236}">
                <a16:creationId xmlns:a16="http://schemas.microsoft.com/office/drawing/2014/main" id="{593A1BCF-9353-FC46-8117-1F96ACCDB679}"/>
              </a:ext>
            </a:extLst>
          </p:cNvPr>
          <p:cNvSpPr>
            <a:spLocks noGrp="1"/>
          </p:cNvSpPr>
          <p:nvPr>
            <p:ph idx="1"/>
            <p:custDataLst>
              <p:tags r:id="rId2"/>
            </p:custDataLst>
          </p:nvPr>
        </p:nvSpPr>
        <p:spPr/>
        <p:txBody>
          <a:bodyPr>
            <a:normAutofit fontScale="85000" lnSpcReduction="20000"/>
          </a:bodyPr>
          <a:lstStyle/>
          <a:p>
            <a:pPr>
              <a:lnSpc>
                <a:spcPct val="110000"/>
              </a:lnSpc>
            </a:pPr>
            <a:r>
              <a:rPr lang="fr-CA" dirty="0"/>
              <a:t>Deux options : formation de base et formation avancée</a:t>
            </a:r>
          </a:p>
          <a:p>
            <a:pPr>
              <a:lnSpc>
                <a:spcPct val="110000"/>
              </a:lnSpc>
            </a:pPr>
            <a:endParaRPr lang="fr-CA" dirty="0"/>
          </a:p>
          <a:p>
            <a:pPr>
              <a:lnSpc>
                <a:spcPct val="110000"/>
              </a:lnSpc>
            </a:pPr>
            <a:r>
              <a:rPr lang="fr-CA" dirty="0"/>
              <a:t>Examen en ligne, mise en pratique des compétences, évaluation des compétences intégrées, simulations et retour sur les événements</a:t>
            </a:r>
          </a:p>
          <a:p>
            <a:pPr>
              <a:lnSpc>
                <a:spcPct val="110000"/>
              </a:lnSpc>
            </a:pPr>
            <a:endParaRPr lang="fr-CA" dirty="0"/>
          </a:p>
          <a:p>
            <a:pPr>
              <a:lnSpc>
                <a:spcPct val="110000"/>
              </a:lnSpc>
            </a:pPr>
            <a:r>
              <a:rPr lang="fr-CA" dirty="0"/>
              <a:t>Formation de base en ligne : chapitres 1 à 4</a:t>
            </a:r>
          </a:p>
          <a:p>
            <a:pPr marL="0" indent="0">
              <a:lnSpc>
                <a:spcPct val="110000"/>
              </a:lnSpc>
              <a:buNone/>
            </a:pPr>
            <a:r>
              <a:rPr lang="fr-CA" dirty="0"/>
              <a:t>    Examen avancé en ligne : chapitres 5 à 11</a:t>
            </a:r>
          </a:p>
          <a:p>
            <a:pPr marL="0" indent="0">
              <a:lnSpc>
                <a:spcPct val="110000"/>
              </a:lnSpc>
              <a:buNone/>
            </a:pPr>
            <a:endParaRPr lang="fr-CA" dirty="0"/>
          </a:p>
          <a:p>
            <a:pPr>
              <a:lnSpc>
                <a:spcPct val="110000"/>
              </a:lnSpc>
            </a:pPr>
            <a:r>
              <a:rPr lang="fr-CA" dirty="0"/>
              <a:t>Formation à refaire tous les deux ans</a:t>
            </a:r>
          </a:p>
        </p:txBody>
      </p:sp>
      <p:pic>
        <p:nvPicPr>
          <p:cNvPr id="4"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57200" y="5783925"/>
            <a:ext cx="1828753" cy="684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312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C526-288C-664E-A73D-C6D8522DFC60}"/>
              </a:ext>
            </a:extLst>
          </p:cNvPr>
          <p:cNvSpPr>
            <a:spLocks noGrp="1"/>
          </p:cNvSpPr>
          <p:nvPr>
            <p:ph type="title"/>
            <p:custDataLst>
              <p:tags r:id="rId1"/>
            </p:custDataLst>
          </p:nvPr>
        </p:nvSpPr>
        <p:spPr/>
        <p:txBody>
          <a:bodyPr>
            <a:normAutofit fontScale="90000"/>
          </a:bodyPr>
          <a:lstStyle/>
          <a:p>
            <a:r>
              <a:rPr lang="fr-CA" dirty="0">
                <a:solidFill>
                  <a:srgbClr val="0000CC"/>
                </a:solidFill>
              </a:rPr>
              <a:t>Évaluation en ligne des apprentissages</a:t>
            </a:r>
          </a:p>
        </p:txBody>
      </p:sp>
      <p:sp>
        <p:nvSpPr>
          <p:cNvPr id="3" name="Content Placeholder 2">
            <a:extLst>
              <a:ext uri="{FF2B5EF4-FFF2-40B4-BE49-F238E27FC236}">
                <a16:creationId xmlns:a16="http://schemas.microsoft.com/office/drawing/2014/main" id="{41E534C1-79DE-8045-9E63-50F1B379B2C1}"/>
              </a:ext>
            </a:extLst>
          </p:cNvPr>
          <p:cNvSpPr>
            <a:spLocks noGrp="1"/>
          </p:cNvSpPr>
          <p:nvPr>
            <p:ph idx="1"/>
            <p:custDataLst>
              <p:tags r:id="rId2"/>
            </p:custDataLst>
          </p:nvPr>
        </p:nvSpPr>
        <p:spPr/>
        <p:txBody>
          <a:bodyPr>
            <a:normAutofit/>
          </a:bodyPr>
          <a:lstStyle/>
          <a:p>
            <a:r>
              <a:rPr lang="fr-CA" dirty="0"/>
              <a:t>Évaluation interactive en ligne</a:t>
            </a:r>
          </a:p>
          <a:p>
            <a:endParaRPr lang="fr-CA" dirty="0"/>
          </a:p>
          <a:p>
            <a:r>
              <a:rPr lang="fr-CA" dirty="0"/>
              <a:t>Les participants doivent s’autoévaluer</a:t>
            </a:r>
          </a:p>
          <a:p>
            <a:endParaRPr lang="fr-CA" dirty="0"/>
          </a:p>
          <a:p>
            <a:r>
              <a:rPr lang="fr-CA" dirty="0"/>
              <a:t>La rétroaction et le temps nécessaire pour terminer l’évaluation dépendent du rendement de la personne et de la concordance avec l’autoévaluation</a:t>
            </a:r>
          </a:p>
        </p:txBody>
      </p:sp>
    </p:spTree>
    <p:extLst>
      <p:ext uri="{BB962C8B-B14F-4D97-AF65-F5344CB8AC3E}">
        <p14:creationId xmlns:p14="http://schemas.microsoft.com/office/powerpoint/2010/main" val="517397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778098"/>
          </a:xfrm>
        </p:spPr>
        <p:txBody>
          <a:bodyPr>
            <a:normAutofit/>
          </a:bodyPr>
          <a:lstStyle/>
          <a:p>
            <a:r>
              <a:rPr lang="fr-CA" dirty="0">
                <a:solidFill>
                  <a:srgbClr val="0000CC"/>
                </a:solidFill>
              </a:rPr>
              <a:t>Objectifs</a:t>
            </a:r>
            <a:r>
              <a:rPr lang="fr-CA" dirty="0">
                <a:solidFill>
                  <a:srgbClr val="C00000"/>
                </a:solidFill>
              </a:rPr>
              <a:t> </a:t>
            </a:r>
          </a:p>
        </p:txBody>
      </p:sp>
      <p:sp>
        <p:nvSpPr>
          <p:cNvPr id="3" name="Content Placeholder 2"/>
          <p:cNvSpPr>
            <a:spLocks noGrp="1"/>
          </p:cNvSpPr>
          <p:nvPr>
            <p:ph idx="1"/>
            <p:custDataLst>
              <p:tags r:id="rId2"/>
            </p:custDataLst>
          </p:nvPr>
        </p:nvSpPr>
        <p:spPr>
          <a:xfrm>
            <a:off x="457200" y="908720"/>
            <a:ext cx="8229600" cy="4896544"/>
          </a:xfrm>
        </p:spPr>
        <p:txBody>
          <a:bodyPr>
            <a:noAutofit/>
          </a:bodyPr>
          <a:lstStyle/>
          <a:p>
            <a:endParaRPr lang="fr-CA" sz="2800" dirty="0"/>
          </a:p>
          <a:p>
            <a:r>
              <a:rPr lang="fr-CA" sz="2800" dirty="0"/>
              <a:t>Présenter les changements apportés à la 8</a:t>
            </a:r>
            <a:r>
              <a:rPr lang="fr-CA" sz="2800" baseline="30000" dirty="0"/>
              <a:t>e</a:t>
            </a:r>
            <a:r>
              <a:rPr lang="fr-CA" sz="2800" dirty="0"/>
              <a:t> édition du PRN au Canada</a:t>
            </a:r>
          </a:p>
          <a:p>
            <a:endParaRPr lang="fr-CA" sz="2800" dirty="0"/>
          </a:p>
          <a:p>
            <a:r>
              <a:rPr lang="fr-CA" sz="2800" dirty="0"/>
              <a:t>Présenter les données scientifiques qui appuient la mise à jour des recommandations</a:t>
            </a:r>
          </a:p>
          <a:p>
            <a:endParaRPr lang="fr-CA" sz="2800" dirty="0"/>
          </a:p>
          <a:p>
            <a:r>
              <a:rPr lang="fr-CA" sz="2800" dirty="0"/>
              <a:t>Présenter les changements administratifs et pédagogiques en lien avec la 8</a:t>
            </a:r>
            <a:r>
              <a:rPr lang="fr-CA" sz="2800" baseline="30000" dirty="0"/>
              <a:t>e</a:t>
            </a:r>
            <a:r>
              <a:rPr lang="fr-CA" sz="2800" dirty="0"/>
              <a:t> édition du PRN au Canada</a:t>
            </a:r>
          </a:p>
        </p:txBody>
      </p:sp>
      <p:pic>
        <p:nvPicPr>
          <p:cNvPr id="4"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395536" y="5720674"/>
            <a:ext cx="199111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182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a:solidFill>
                  <a:srgbClr val="0000CC"/>
                </a:solidFill>
              </a:rPr>
              <a:t>Lancement au Canada</a:t>
            </a:r>
          </a:p>
        </p:txBody>
      </p:sp>
      <p:sp>
        <p:nvSpPr>
          <p:cNvPr id="3" name="Content Placeholder 2"/>
          <p:cNvSpPr>
            <a:spLocks noGrp="1"/>
          </p:cNvSpPr>
          <p:nvPr>
            <p:ph idx="1"/>
            <p:custDataLst>
              <p:tags r:id="rId2"/>
            </p:custDataLst>
          </p:nvPr>
        </p:nvSpPr>
        <p:spPr>
          <a:xfrm>
            <a:off x="457200" y="1268760"/>
            <a:ext cx="8229600" cy="4713387"/>
          </a:xfrm>
        </p:spPr>
        <p:txBody>
          <a:bodyPr>
            <a:normAutofit fontScale="92500" lnSpcReduction="20000"/>
          </a:bodyPr>
          <a:lstStyle/>
          <a:p>
            <a:r>
              <a:rPr lang="fr-CA" sz="2800" dirty="0"/>
              <a:t>L’examen de la 7</a:t>
            </a:r>
            <a:r>
              <a:rPr lang="fr-CA" sz="2800" baseline="30000" dirty="0"/>
              <a:t>e</a:t>
            </a:r>
            <a:r>
              <a:rPr lang="fr-CA" sz="2800" dirty="0"/>
              <a:t> édition ne sera plus offert après le 31 décembre 2021. La 8</a:t>
            </a:r>
            <a:r>
              <a:rPr lang="fr-CA" sz="2800" baseline="30000" dirty="0"/>
              <a:t>e</a:t>
            </a:r>
            <a:r>
              <a:rPr lang="fr-CA" sz="2800" dirty="0"/>
              <a:t> édition sera lancée le 1</a:t>
            </a:r>
            <a:r>
              <a:rPr lang="fr-CA" sz="2800" baseline="30000" dirty="0"/>
              <a:t>er</a:t>
            </a:r>
            <a:r>
              <a:rPr lang="fr-CA" sz="2800" dirty="0"/>
              <a:t> janvier 2022.</a:t>
            </a:r>
          </a:p>
          <a:p>
            <a:endParaRPr lang="fr-CA" sz="1600" dirty="0"/>
          </a:p>
          <a:p>
            <a:r>
              <a:rPr lang="fr-CA" sz="2800" dirty="0"/>
              <a:t>Les évaluateurs devront passer l’examen de la 8</a:t>
            </a:r>
            <a:r>
              <a:rPr lang="fr-CA" sz="2800" baseline="30000" dirty="0"/>
              <a:t>e</a:t>
            </a:r>
            <a:r>
              <a:rPr lang="fr-CA" sz="2800" dirty="0"/>
              <a:t> édition avant de donner le cours.</a:t>
            </a:r>
          </a:p>
          <a:p>
            <a:endParaRPr lang="fr-CA" sz="1600" dirty="0"/>
          </a:p>
          <a:p>
            <a:r>
              <a:rPr lang="fr-CA" dirty="0"/>
              <a:t>Ressources </a:t>
            </a:r>
          </a:p>
          <a:p>
            <a:pPr marL="0" indent="0">
              <a:buNone/>
            </a:pPr>
            <a:r>
              <a:rPr lang="fr-CA" sz="2400" dirty="0"/>
              <a:t>     - FAQ actualisée</a:t>
            </a:r>
          </a:p>
          <a:p>
            <a:pPr marL="0" indent="0">
              <a:buNone/>
            </a:pPr>
            <a:r>
              <a:rPr lang="fr-CA" sz="2400" dirty="0"/>
              <a:t>     - Révision de l’ÉPI</a:t>
            </a:r>
          </a:p>
          <a:p>
            <a:pPr marL="0" indent="0">
              <a:buNone/>
            </a:pPr>
            <a:r>
              <a:rPr lang="fr-CA" sz="2400" dirty="0"/>
              <a:t>     - Diaporama annoté et enregistrement de la présentation</a:t>
            </a:r>
          </a:p>
          <a:p>
            <a:pPr marL="0" indent="0">
              <a:buNone/>
            </a:pPr>
            <a:r>
              <a:rPr lang="fr-CA" sz="2400" dirty="0"/>
              <a:t>     - Portail Pédagogie de la SCP : ressources pour les évaluateurs, dont</a:t>
            </a:r>
            <a:br>
              <a:rPr lang="fr-CA" sz="2400" dirty="0"/>
            </a:br>
            <a:r>
              <a:rPr lang="fr-CA" sz="2400" dirty="0"/>
              <a:t>       des vidéos sur la simulation et le retour sur les événements et des</a:t>
            </a:r>
            <a:br>
              <a:rPr lang="fr-CA" sz="2400" dirty="0"/>
            </a:br>
            <a:r>
              <a:rPr lang="fr-CA" sz="2400" dirty="0"/>
              <a:t>       ressources sur les cours</a:t>
            </a:r>
          </a:p>
          <a:p>
            <a:pPr marL="0" indent="0">
              <a:buNone/>
            </a:pPr>
            <a:endParaRPr lang="fr-CA" dirty="0"/>
          </a:p>
        </p:txBody>
      </p:sp>
      <p:pic>
        <p:nvPicPr>
          <p:cNvPr id="4"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57200" y="5753541"/>
            <a:ext cx="199111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360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3">
            <a:extLst>
              <a:ext uri="{FF2B5EF4-FFF2-40B4-BE49-F238E27FC236}">
                <a16:creationId xmlns:a16="http://schemas.microsoft.com/office/drawing/2014/main" id="{3227742A-1103-4C79-94D1-45834788422F}"/>
              </a:ext>
            </a:extLst>
          </p:cNvPr>
          <p:cNvGraphicFramePr>
            <a:graphicFrameLocks noGrp="1"/>
          </p:cNvGraphicFramePr>
          <p:nvPr>
            <p:custDataLst>
              <p:tags r:id="rId1"/>
            </p:custDataLst>
            <p:extLst>
              <p:ext uri="{D42A27DB-BD31-4B8C-83A1-F6EECF244321}">
                <p14:modId xmlns:p14="http://schemas.microsoft.com/office/powerpoint/2010/main" val="2101416389"/>
              </p:ext>
            </p:extLst>
          </p:nvPr>
        </p:nvGraphicFramePr>
        <p:xfrm>
          <a:off x="143508" y="103765"/>
          <a:ext cx="8856984" cy="6090788"/>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val="997523747"/>
                    </a:ext>
                  </a:extLst>
                </a:gridCol>
                <a:gridCol w="2952328">
                  <a:extLst>
                    <a:ext uri="{9D8B030D-6E8A-4147-A177-3AD203B41FA5}">
                      <a16:colId xmlns:a16="http://schemas.microsoft.com/office/drawing/2014/main" val="2070059752"/>
                    </a:ext>
                  </a:extLst>
                </a:gridCol>
                <a:gridCol w="2952328">
                  <a:extLst>
                    <a:ext uri="{9D8B030D-6E8A-4147-A177-3AD203B41FA5}">
                      <a16:colId xmlns:a16="http://schemas.microsoft.com/office/drawing/2014/main" val="2881286355"/>
                    </a:ext>
                  </a:extLst>
                </a:gridCol>
              </a:tblGrid>
              <a:tr h="364007">
                <a:tc>
                  <a:txBody>
                    <a:bodyPr/>
                    <a:lstStyle/>
                    <a:p>
                      <a:pPr algn="ctr"/>
                      <a:r>
                        <a:rPr lang="fr-CA" sz="1100" b="1" kern="1200" noProof="0" dirty="0">
                          <a:solidFill>
                            <a:schemeClr val="lt1"/>
                          </a:solidFill>
                          <a:effectLst/>
                          <a:latin typeface="+mn-lt"/>
                          <a:ea typeface="+mn-ea"/>
                          <a:cs typeface="+mn-cs"/>
                        </a:rPr>
                        <a:t>Changements</a:t>
                      </a:r>
                      <a:endParaRPr lang="fr-CA" sz="1100" noProof="0" dirty="0"/>
                    </a:p>
                  </a:txBody>
                  <a:tcPr>
                    <a:solidFill>
                      <a:srgbClr val="134576"/>
                    </a:solidFill>
                  </a:tcPr>
                </a:tc>
                <a:tc>
                  <a:txBody>
                    <a:bodyPr/>
                    <a:lstStyle/>
                    <a:p>
                      <a:pPr algn="ctr"/>
                      <a:r>
                        <a:rPr lang="fr-CA" sz="1100" b="1" kern="1200" noProof="0" dirty="0">
                          <a:solidFill>
                            <a:schemeClr val="lt1"/>
                          </a:solidFill>
                          <a:effectLst/>
                          <a:latin typeface="+mn-lt"/>
                          <a:ea typeface="+mn-ea"/>
                          <a:cs typeface="+mn-cs"/>
                        </a:rPr>
                        <a:t>PRN, 7</a:t>
                      </a:r>
                      <a:r>
                        <a:rPr lang="fr-CA" sz="1100" b="1" kern="1200" baseline="30000" noProof="0" dirty="0">
                          <a:solidFill>
                            <a:schemeClr val="lt1"/>
                          </a:solidFill>
                          <a:effectLst/>
                          <a:latin typeface="+mn-lt"/>
                          <a:ea typeface="+mn-ea"/>
                          <a:cs typeface="+mn-cs"/>
                        </a:rPr>
                        <a:t>e</a:t>
                      </a:r>
                      <a:r>
                        <a:rPr lang="fr-CA" sz="1100" b="1" kern="1200" noProof="0" dirty="0">
                          <a:solidFill>
                            <a:schemeClr val="lt1"/>
                          </a:solidFill>
                          <a:effectLst/>
                          <a:latin typeface="+mn-lt"/>
                          <a:ea typeface="+mn-ea"/>
                          <a:cs typeface="+mn-cs"/>
                        </a:rPr>
                        <a:t> édition</a:t>
                      </a:r>
                      <a:endParaRPr lang="fr-CA" sz="1100" noProof="0" dirty="0"/>
                    </a:p>
                  </a:txBody>
                  <a:tcPr>
                    <a:solidFill>
                      <a:srgbClr val="134576"/>
                    </a:solidFill>
                  </a:tcPr>
                </a:tc>
                <a:tc>
                  <a:txBody>
                    <a:bodyPr/>
                    <a:lstStyle/>
                    <a:p>
                      <a:pPr algn="ctr"/>
                      <a:r>
                        <a:rPr lang="fr-CA" sz="1100" b="1" kern="1200" noProof="0" dirty="0">
                          <a:solidFill>
                            <a:schemeClr val="lt1"/>
                          </a:solidFill>
                          <a:effectLst/>
                          <a:latin typeface="+mn-lt"/>
                          <a:ea typeface="+mn-ea"/>
                          <a:cs typeface="+mn-cs"/>
                        </a:rPr>
                        <a:t>PRN, 8</a:t>
                      </a:r>
                      <a:r>
                        <a:rPr lang="fr-CA" sz="1100" b="1" kern="1200" baseline="30000" noProof="0" dirty="0">
                          <a:solidFill>
                            <a:schemeClr val="lt1"/>
                          </a:solidFill>
                          <a:effectLst/>
                          <a:latin typeface="+mn-lt"/>
                          <a:ea typeface="+mn-ea"/>
                          <a:cs typeface="+mn-cs"/>
                        </a:rPr>
                        <a:t>e</a:t>
                      </a:r>
                      <a:r>
                        <a:rPr lang="fr-CA" sz="1100" b="1" kern="1200" noProof="0" dirty="0">
                          <a:solidFill>
                            <a:schemeClr val="lt1"/>
                          </a:solidFill>
                          <a:effectLst/>
                          <a:latin typeface="+mn-lt"/>
                          <a:ea typeface="+mn-ea"/>
                          <a:cs typeface="+mn-cs"/>
                        </a:rPr>
                        <a:t> édition</a:t>
                      </a:r>
                      <a:endParaRPr lang="fr-CA" sz="1100" noProof="0" dirty="0"/>
                    </a:p>
                  </a:txBody>
                  <a:tcPr>
                    <a:solidFill>
                      <a:srgbClr val="134576"/>
                    </a:solidFill>
                  </a:tcPr>
                </a:tc>
                <a:extLst>
                  <a:ext uri="{0D108BD9-81ED-4DB2-BD59-A6C34878D82A}">
                    <a16:rowId xmlns:a16="http://schemas.microsoft.com/office/drawing/2014/main" val="4049223606"/>
                  </a:ext>
                </a:extLst>
              </a:tr>
              <a:tr h="813824">
                <a:tc>
                  <a:txBody>
                    <a:bodyPr/>
                    <a:lstStyle/>
                    <a:p>
                      <a:pPr fontAlgn="base"/>
                      <a:r>
                        <a:rPr lang="fr-CA" sz="1100" kern="1200" noProof="0" dirty="0">
                          <a:solidFill>
                            <a:schemeClr val="dk1"/>
                          </a:solidFill>
                          <a:effectLst/>
                          <a:latin typeface="+mn-lt"/>
                          <a:ea typeface="+mn-ea"/>
                          <a:cs typeface="+mn-cs"/>
                        </a:rPr>
                        <a:t>Dans les 4 questions à se poser avant la naissance, la question sur le nombre de bébés a été remplacée par une question sur le plan de prise en charge du cordon.</a:t>
                      </a:r>
                    </a:p>
                  </a:txBody>
                  <a:tcPr>
                    <a:solidFill>
                      <a:srgbClr val="EAEFF6"/>
                    </a:solidFill>
                  </a:tcPr>
                </a:tc>
                <a:tc>
                  <a:txBody>
                    <a:bodyPr/>
                    <a:lstStyle/>
                    <a:p>
                      <a:pPr fontAlgn="base"/>
                      <a:r>
                        <a:rPr lang="fr-CA" sz="1100" kern="1200" noProof="0" dirty="0">
                          <a:solidFill>
                            <a:schemeClr val="dk1"/>
                          </a:solidFill>
                          <a:effectLst/>
                          <a:latin typeface="+mn-lt"/>
                          <a:ea typeface="+mn-ea"/>
                          <a:cs typeface="+mn-cs"/>
                        </a:rPr>
                        <a:t>4 questions : 1) Quel est l’âge gestationnel attendu? 2) Le LA est-il clair? 3) Combien de bébés sont attendus? 4) Y a-t-il d’autres facteurs de risque?</a:t>
                      </a:r>
                    </a:p>
                  </a:txBody>
                  <a:tcPr>
                    <a:solidFill>
                      <a:srgbClr val="EAEFF6"/>
                    </a:solidFill>
                  </a:tcPr>
                </a:tc>
                <a:tc>
                  <a:txBody>
                    <a:bodyPr/>
                    <a:lstStyle/>
                    <a:p>
                      <a:r>
                        <a:rPr lang="fr-CA" sz="1100" kern="1200" noProof="0" dirty="0">
                          <a:solidFill>
                            <a:schemeClr val="dk1"/>
                          </a:solidFill>
                          <a:effectLst/>
                          <a:latin typeface="+mn-lt"/>
                          <a:ea typeface="+mn-ea"/>
                          <a:cs typeface="+mn-cs"/>
                        </a:rPr>
                        <a:t>4 questions : 1) Quel est l’âge gestationnel attendu? 2) Le LA est-il clair? 3) Y a-t-il d’autres facteurs de risque? 4) Quel est le plan de prise en charge du cordon ombilical?</a:t>
                      </a:r>
                    </a:p>
                  </a:txBody>
                  <a:tcPr>
                    <a:solidFill>
                      <a:srgbClr val="EAEFF6"/>
                    </a:solidFill>
                  </a:tcPr>
                </a:tc>
                <a:extLst>
                  <a:ext uri="{0D108BD9-81ED-4DB2-BD59-A6C34878D82A}">
                    <a16:rowId xmlns:a16="http://schemas.microsoft.com/office/drawing/2014/main" val="544167782"/>
                  </a:ext>
                </a:extLst>
              </a:tr>
              <a:tr h="800815">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100" kern="1200" noProof="0" dirty="0">
                          <a:solidFill>
                            <a:schemeClr val="dk1"/>
                          </a:solidFill>
                          <a:effectLst/>
                          <a:latin typeface="+mn-lt"/>
                          <a:ea typeface="+mn-ea"/>
                          <a:cs typeface="+mn-cs"/>
                        </a:rPr>
                        <a:t>Réorganisation des étapes initiales pour mieux refléter les pratiques courantes.</a:t>
                      </a:r>
                    </a:p>
                  </a:txBody>
                  <a:tcPr>
                    <a:solidFill>
                      <a:srgbClr val="EAEFF6"/>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100" kern="1200" noProof="0" dirty="0">
                          <a:solidFill>
                            <a:schemeClr val="dk1"/>
                          </a:solidFill>
                          <a:effectLst/>
                          <a:latin typeface="+mn-lt"/>
                          <a:ea typeface="+mn-ea"/>
                          <a:cs typeface="+mn-cs"/>
                        </a:rPr>
                        <a:t>Étapes </a:t>
                      </a:r>
                      <a:r>
                        <a:rPr lang="fr-CA" sz="1100" kern="1200" noProof="0" dirty="0">
                          <a:solidFill>
                            <a:schemeClr val="tx1"/>
                          </a:solidFill>
                          <a:effectLst/>
                          <a:latin typeface="+mn-lt"/>
                          <a:ea typeface="+mn-ea"/>
                          <a:cs typeface="+mn-cs"/>
                        </a:rPr>
                        <a:t>initiales : Chaleur et maintien d’une température normale, position des voies respiratoires, aspiration des sécrétions au besoin, assèchement, stimulation.</a:t>
                      </a:r>
                    </a:p>
                  </a:txBody>
                  <a:tcPr>
                    <a:solidFill>
                      <a:srgbClr val="EAEFF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kern="1200" noProof="0" dirty="0">
                          <a:solidFill>
                            <a:schemeClr val="dk1"/>
                          </a:solidFill>
                          <a:effectLst/>
                          <a:latin typeface="+mn-lt"/>
                          <a:ea typeface="+mn-ea"/>
                          <a:cs typeface="+mn-cs"/>
                        </a:rPr>
                        <a:t>Étapes initiales : Chaleur, assèchement, stimulation, position des voies respiratoires, aspiration au besoin.</a:t>
                      </a:r>
                      <a:endParaRPr lang="fr-CA" sz="1100" noProof="0" dirty="0"/>
                    </a:p>
                  </a:txBody>
                  <a:tcPr>
                    <a:solidFill>
                      <a:srgbClr val="EAEFF6"/>
                    </a:solidFill>
                  </a:tcPr>
                </a:tc>
                <a:extLst>
                  <a:ext uri="{0D108BD9-81ED-4DB2-BD59-A6C34878D82A}">
                    <a16:rowId xmlns:a16="http://schemas.microsoft.com/office/drawing/2014/main" val="4253606840"/>
                  </a:ext>
                </a:extLst>
              </a:tr>
              <a:tr h="800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kern="1200" noProof="0" dirty="0">
                          <a:solidFill>
                            <a:schemeClr val="dk1"/>
                          </a:solidFill>
                          <a:effectLst/>
                          <a:latin typeface="+mn-lt"/>
                          <a:ea typeface="+mn-ea"/>
                          <a:cs typeface="+mn-cs"/>
                        </a:rPr>
                        <a:t>Le recours à l’électrocardiographe est recommandé plus tôt dans l’algorithme</a:t>
                      </a:r>
                    </a:p>
                  </a:txBody>
                  <a:tcPr>
                    <a:solidFill>
                      <a:srgbClr val="EAEFF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kern="1200" noProof="0" dirty="0">
                          <a:solidFill>
                            <a:schemeClr val="dk1"/>
                          </a:solidFill>
                          <a:effectLst/>
                          <a:latin typeface="+mn-lt"/>
                          <a:ea typeface="+mn-ea"/>
                          <a:cs typeface="+mn-cs"/>
                        </a:rPr>
                        <a:t>L’électrocardiographe est l’outil privilégié pour évaluer la fréquence cardiaque pendant les compressions thoraciques.</a:t>
                      </a:r>
                    </a:p>
                  </a:txBody>
                  <a:tcPr>
                    <a:solidFill>
                      <a:srgbClr val="EAEFF6"/>
                    </a:solidFill>
                  </a:tcPr>
                </a:tc>
                <a:tc>
                  <a:txBody>
                    <a:bodyPr/>
                    <a:lstStyle/>
                    <a:p>
                      <a:r>
                        <a:rPr lang="fr-CA" sz="1100" kern="1200" noProof="0" dirty="0">
                          <a:solidFill>
                            <a:schemeClr val="dk1"/>
                          </a:solidFill>
                          <a:effectLst/>
                          <a:latin typeface="+mn-lt"/>
                          <a:ea typeface="+mn-ea"/>
                          <a:cs typeface="+mn-cs"/>
                        </a:rPr>
                        <a:t>Si une autre méthode de ventilation est nécessaire, l’utilisation d’un électrocardiographe est recommandée pour l’évaluation précise de la FC du bébé.</a:t>
                      </a:r>
                      <a:endParaRPr lang="fr-CA" sz="1100" noProof="0" dirty="0"/>
                    </a:p>
                  </a:txBody>
                  <a:tcPr>
                    <a:solidFill>
                      <a:srgbClr val="EAEFF6"/>
                    </a:solidFill>
                  </a:tcPr>
                </a:tc>
                <a:extLst>
                  <a:ext uri="{0D108BD9-81ED-4DB2-BD59-A6C34878D82A}">
                    <a16:rowId xmlns:a16="http://schemas.microsoft.com/office/drawing/2014/main" val="628603047"/>
                  </a:ext>
                </a:extLst>
              </a:tr>
              <a:tr h="704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kern="1200" noProof="0" dirty="0">
                          <a:solidFill>
                            <a:schemeClr val="dk1"/>
                          </a:solidFill>
                          <a:effectLst/>
                          <a:latin typeface="+mn-lt"/>
                          <a:ea typeface="+mn-ea"/>
                          <a:cs typeface="+mn-cs"/>
                        </a:rPr>
                        <a:t>Augmentation du volume de rinçage après l’administration d’adrénaline par voie IV ou IO</a:t>
                      </a:r>
                    </a:p>
                  </a:txBody>
                  <a:tcPr>
                    <a:solidFill>
                      <a:srgbClr val="EAEFF6"/>
                    </a:solidFill>
                  </a:tcPr>
                </a:tc>
                <a:tc>
                  <a:txBody>
                    <a:bodyPr/>
                    <a:lstStyle/>
                    <a:p>
                      <a:r>
                        <a:rPr lang="fr-CA" sz="1100" kern="1200" noProof="0" dirty="0">
                          <a:solidFill>
                            <a:schemeClr val="dk1"/>
                          </a:solidFill>
                          <a:effectLst/>
                          <a:latin typeface="+mn-lt"/>
                          <a:ea typeface="+mn-ea"/>
                          <a:cs typeface="+mn-cs"/>
                        </a:rPr>
                        <a:t>Après l’administration IV ou IO d’adrénaline, rincer avec 0,5 à 1 ml de solution physiologique</a:t>
                      </a:r>
                      <a:endParaRPr lang="fr-CA" sz="1100" noProof="0" dirty="0"/>
                    </a:p>
                  </a:txBody>
                  <a:tcPr>
                    <a:solidFill>
                      <a:srgbClr val="EAEFF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kern="1200" noProof="0" dirty="0">
                          <a:solidFill>
                            <a:schemeClr val="dk1"/>
                          </a:solidFill>
                          <a:effectLst/>
                          <a:latin typeface="+mn-lt"/>
                          <a:ea typeface="+mn-ea"/>
                          <a:cs typeface="+mn-cs"/>
                        </a:rPr>
                        <a:t>Après l’administration IV ou IO d’adrénaline, rincer avec 3 ml de solution physiologique (quels que soient le poids et l’âge gestationnel)</a:t>
                      </a:r>
                      <a:endParaRPr lang="fr-CA" sz="1100" noProof="0" dirty="0"/>
                    </a:p>
                  </a:txBody>
                  <a:tcPr>
                    <a:solidFill>
                      <a:srgbClr val="EAEFF6"/>
                    </a:solidFill>
                  </a:tcPr>
                </a:tc>
                <a:extLst>
                  <a:ext uri="{0D108BD9-81ED-4DB2-BD59-A6C34878D82A}">
                    <a16:rowId xmlns:a16="http://schemas.microsoft.com/office/drawing/2014/main" val="1793175929"/>
                  </a:ext>
                </a:extLst>
              </a:tr>
              <a:tr h="1497337">
                <a:tc>
                  <a:txBody>
                    <a:bodyPr/>
                    <a:lstStyle/>
                    <a:p>
                      <a:r>
                        <a:rPr lang="fr-CA" sz="1100" kern="1200" noProof="0" dirty="0">
                          <a:solidFill>
                            <a:schemeClr val="dk1"/>
                          </a:solidFill>
                          <a:effectLst/>
                          <a:latin typeface="+mn-lt"/>
                          <a:ea typeface="+mn-ea"/>
                          <a:cs typeface="+mn-cs"/>
                        </a:rPr>
                        <a:t>Simplification des doses d’adrénaline administrées par voie IV ou IO ou par sonde trachéale pour favoriser l’efficacité pédagogique. L’intervalle posologique reste le même. Les doses simplifiées (par voie IV ou IO et par sonde trachéale) ne visent pas à favoriser une dose précise dans l’intervalle recommandé. D’autres études sont nécessaires.</a:t>
                      </a:r>
                      <a:endParaRPr lang="fr-CA" sz="1100" noProof="0" dirty="0"/>
                    </a:p>
                  </a:txBody>
                  <a:tcPr>
                    <a:solidFill>
                      <a:srgbClr val="EAEFF6"/>
                    </a:solidFill>
                  </a:tcPr>
                </a:tc>
                <a:tc>
                  <a:txBody>
                    <a:bodyPr/>
                    <a:lstStyle/>
                    <a:p>
                      <a:r>
                        <a:rPr lang="fr-CA" sz="1100" kern="1200" noProof="0" dirty="0">
                          <a:solidFill>
                            <a:schemeClr val="dk1"/>
                          </a:solidFill>
                          <a:effectLst/>
                          <a:latin typeface="+mn-lt"/>
                          <a:ea typeface="+mn-ea"/>
                          <a:cs typeface="+mn-cs"/>
                        </a:rPr>
                        <a:t>Intervalle posologique par voie IV ou IO :</a:t>
                      </a:r>
                    </a:p>
                    <a:p>
                      <a:r>
                        <a:rPr lang="fr-CA" sz="1100" kern="1200" noProof="0" dirty="0">
                          <a:solidFill>
                            <a:schemeClr val="dk1"/>
                          </a:solidFill>
                          <a:effectLst/>
                          <a:latin typeface="+mn-lt"/>
                          <a:ea typeface="+mn-ea"/>
                          <a:cs typeface="+mn-cs"/>
                        </a:rPr>
                        <a:t>0,01 à 0,03 mg/kg</a:t>
                      </a:r>
                      <a:endParaRPr lang="fr-CA" sz="1100" kern="1200" noProof="0" dirty="0">
                        <a:solidFill>
                          <a:schemeClr val="tx1"/>
                        </a:solidFill>
                        <a:effectLst/>
                        <a:latin typeface="+mn-lt"/>
                        <a:ea typeface="+mn-ea"/>
                        <a:cs typeface="+mn-cs"/>
                      </a:endParaRPr>
                    </a:p>
                    <a:p>
                      <a:r>
                        <a:rPr lang="fr-CA" sz="1100" kern="1200" noProof="0" dirty="0">
                          <a:solidFill>
                            <a:schemeClr val="tx1"/>
                          </a:solidFill>
                          <a:effectLst/>
                          <a:latin typeface="+mn-lt"/>
                          <a:ea typeface="+mn-ea"/>
                          <a:cs typeface="+mn-cs"/>
                        </a:rPr>
                        <a:t>(équivaut à 0,1 à 0,3 ml/kg)</a:t>
                      </a:r>
                    </a:p>
                    <a:p>
                      <a:endParaRPr lang="fr-CA" sz="1100" kern="1200" noProof="0" dirty="0">
                        <a:solidFill>
                          <a:schemeClr val="tx1"/>
                        </a:solidFill>
                        <a:effectLst/>
                        <a:latin typeface="+mn-lt"/>
                        <a:ea typeface="+mn-ea"/>
                        <a:cs typeface="+mn-cs"/>
                      </a:endParaRPr>
                    </a:p>
                    <a:p>
                      <a:pPr fontAlgn="base"/>
                      <a:r>
                        <a:rPr lang="fr-CA" sz="1100" kern="1200" noProof="0" dirty="0">
                          <a:solidFill>
                            <a:schemeClr val="dk1"/>
                          </a:solidFill>
                          <a:effectLst/>
                          <a:latin typeface="+mn-lt"/>
                          <a:ea typeface="+mn-ea"/>
                          <a:cs typeface="+mn-cs"/>
                        </a:rPr>
                        <a:t>Intervalle posologique par sonde trachéale :</a:t>
                      </a:r>
                    </a:p>
                    <a:p>
                      <a:pPr fontAlgn="base"/>
                      <a:r>
                        <a:rPr lang="fr-CA" sz="1100" kern="1200" noProof="0" dirty="0">
                          <a:solidFill>
                            <a:schemeClr val="dk1"/>
                          </a:solidFill>
                          <a:effectLst/>
                          <a:latin typeface="+mn-lt"/>
                          <a:ea typeface="+mn-ea"/>
                          <a:cs typeface="+mn-cs"/>
                        </a:rPr>
                        <a:t>0,05 à 0,1 mg/kg</a:t>
                      </a:r>
                    </a:p>
                    <a:p>
                      <a:r>
                        <a:rPr lang="fr-CA" sz="1100" kern="1200" noProof="0" dirty="0">
                          <a:solidFill>
                            <a:schemeClr val="dk1"/>
                          </a:solidFill>
                          <a:effectLst/>
                          <a:latin typeface="+mn-lt"/>
                          <a:ea typeface="+mn-ea"/>
                          <a:cs typeface="+mn-cs"/>
                        </a:rPr>
                        <a:t>(équivaut à 0,5 à 1 ml/kg)</a:t>
                      </a:r>
                      <a:endParaRPr lang="fr-CA" sz="1100" noProof="0" dirty="0"/>
                    </a:p>
                  </a:txBody>
                  <a:tcPr>
                    <a:solidFill>
                      <a:srgbClr val="EAEFF6"/>
                    </a:solidFill>
                  </a:tcPr>
                </a:tc>
                <a:tc>
                  <a:txBody>
                    <a:bodyPr/>
                    <a:lstStyle/>
                    <a:p>
                      <a:pPr fontAlgn="base"/>
                      <a:r>
                        <a:rPr lang="fr-CA" sz="1100" kern="1200" noProof="0" dirty="0">
                          <a:solidFill>
                            <a:schemeClr val="dk1"/>
                          </a:solidFill>
                          <a:effectLst/>
                          <a:latin typeface="+mn-lt"/>
                          <a:ea typeface="+mn-ea"/>
                          <a:cs typeface="+mn-cs"/>
                        </a:rPr>
                        <a:t>Dose initiale proposée par voie IV ou IO : 0,02 mg/kg (équivaut à 0,2 ml/kg)</a:t>
                      </a:r>
                    </a:p>
                    <a:p>
                      <a:pPr fontAlgn="base"/>
                      <a:endParaRPr lang="fr-CA" sz="1100" kern="1200" noProof="0" dirty="0">
                        <a:solidFill>
                          <a:schemeClr val="dk1"/>
                        </a:solidFill>
                        <a:effectLst/>
                        <a:latin typeface="+mn-lt"/>
                        <a:ea typeface="+mn-ea"/>
                        <a:cs typeface="+mn-cs"/>
                      </a:endParaRPr>
                    </a:p>
                    <a:p>
                      <a:pPr fontAlgn="base"/>
                      <a:r>
                        <a:rPr lang="fr-CA" sz="1100" kern="1200" noProof="0" dirty="0">
                          <a:solidFill>
                            <a:schemeClr val="dk1"/>
                          </a:solidFill>
                          <a:effectLst/>
                          <a:latin typeface="+mn-lt"/>
                          <a:ea typeface="+mn-ea"/>
                          <a:cs typeface="+mn-cs"/>
                        </a:rPr>
                        <a:t>Dose initiale proposée par sonde trachéale (pendant l’établissement d’un accès intraveineux) :</a:t>
                      </a:r>
                    </a:p>
                    <a:p>
                      <a:pPr fontAlgn="base"/>
                      <a:r>
                        <a:rPr lang="fr-CA" sz="1100" kern="1200" noProof="0" dirty="0">
                          <a:solidFill>
                            <a:schemeClr val="dk1"/>
                          </a:solidFill>
                          <a:effectLst/>
                          <a:latin typeface="+mn-lt"/>
                          <a:ea typeface="+mn-ea"/>
                          <a:cs typeface="+mn-cs"/>
                        </a:rPr>
                        <a:t>0,1 mg/kg</a:t>
                      </a:r>
                    </a:p>
                    <a:p>
                      <a:pPr fontAlgn="base"/>
                      <a:r>
                        <a:rPr lang="fr-CA" sz="1100" kern="1200" noProof="0" dirty="0">
                          <a:solidFill>
                            <a:schemeClr val="dk1"/>
                          </a:solidFill>
                          <a:effectLst/>
                          <a:latin typeface="+mn-lt"/>
                          <a:ea typeface="+mn-ea"/>
                          <a:cs typeface="+mn-cs"/>
                        </a:rPr>
                        <a:t>(équivaut à 1 ml/kg)</a:t>
                      </a:r>
                      <a:endParaRPr lang="fr-CA" sz="1100" noProof="0" dirty="0"/>
                    </a:p>
                  </a:txBody>
                  <a:tcPr>
                    <a:solidFill>
                      <a:srgbClr val="EAEFF6"/>
                    </a:solidFill>
                  </a:tcPr>
                </a:tc>
                <a:extLst>
                  <a:ext uri="{0D108BD9-81ED-4DB2-BD59-A6C34878D82A}">
                    <a16:rowId xmlns:a16="http://schemas.microsoft.com/office/drawing/2014/main" val="460888524"/>
                  </a:ext>
                </a:extLst>
              </a:tr>
              <a:tr h="11093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kern="1200" noProof="0" dirty="0">
                          <a:solidFill>
                            <a:schemeClr val="dk1"/>
                          </a:solidFill>
                          <a:effectLst/>
                          <a:latin typeface="+mn-lt"/>
                          <a:ea typeface="+mn-ea"/>
                          <a:cs typeface="+mn-cs"/>
                        </a:rPr>
                        <a:t>Prolongement du délai avant l’arrêt des manœuvres de réanimation</a:t>
                      </a:r>
                    </a:p>
                  </a:txBody>
                  <a:tcPr>
                    <a:solidFill>
                      <a:srgbClr val="EAEFF6"/>
                    </a:solidFill>
                  </a:tcPr>
                </a:tc>
                <a:tc>
                  <a:txBody>
                    <a:bodyPr/>
                    <a:lstStyle/>
                    <a:p>
                      <a:r>
                        <a:rPr lang="fr-CA" sz="1100" kern="1200" noProof="0" dirty="0">
                          <a:solidFill>
                            <a:schemeClr val="dk1"/>
                          </a:solidFill>
                          <a:effectLst/>
                          <a:latin typeface="+mn-lt"/>
                          <a:ea typeface="+mn-ea"/>
                          <a:cs typeface="+mn-cs"/>
                        </a:rPr>
                        <a:t>En l’absence confirmée d’une FC après 10 minutes de réanimation, il est raisonnable de mettre fin à la réanimation; la décision d’arrêter ou de poursuivre devrait toutefois être prise au cas par cas.</a:t>
                      </a:r>
                      <a:endParaRPr lang="fr-CA" sz="1100" noProof="0" dirty="0"/>
                    </a:p>
                  </a:txBody>
                  <a:tcPr>
                    <a:solidFill>
                      <a:srgbClr val="EAEFF6"/>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100" kern="1200" noProof="0" dirty="0">
                          <a:solidFill>
                            <a:schemeClr val="dk1"/>
                          </a:solidFill>
                          <a:effectLst/>
                          <a:latin typeface="+mn-lt"/>
                          <a:ea typeface="+mn-ea"/>
                          <a:cs typeface="+mn-cs"/>
                        </a:rPr>
                        <a:t>En l’absence confirmée d’une FC après avoir suivi toutes les étapes appropriées, envisager l’arrêt des manœuvres de réanimation environ 20 minutes après la naissance (fonder sa décision sur les facteurs propres au patient et au contexte).</a:t>
                      </a:r>
                    </a:p>
                  </a:txBody>
                  <a:tcPr>
                    <a:solidFill>
                      <a:srgbClr val="EAEFF6"/>
                    </a:solidFill>
                  </a:tcPr>
                </a:tc>
                <a:extLst>
                  <a:ext uri="{0D108BD9-81ED-4DB2-BD59-A6C34878D82A}">
                    <a16:rowId xmlns:a16="http://schemas.microsoft.com/office/drawing/2014/main" val="2081562925"/>
                  </a:ext>
                </a:extLst>
              </a:tr>
            </a:tbl>
          </a:graphicData>
        </a:graphic>
      </p:graphicFrame>
      <p:sp>
        <p:nvSpPr>
          <p:cNvPr id="3" name="ZoneTexte 2">
            <a:extLst>
              <a:ext uri="{FF2B5EF4-FFF2-40B4-BE49-F238E27FC236}">
                <a16:creationId xmlns:a16="http://schemas.microsoft.com/office/drawing/2014/main" id="{B5C00408-9E5C-4B3E-82BF-C5A137444AB1}"/>
              </a:ext>
            </a:extLst>
          </p:cNvPr>
          <p:cNvSpPr txBox="1"/>
          <p:nvPr>
            <p:custDataLst>
              <p:tags r:id="rId2"/>
            </p:custDataLst>
          </p:nvPr>
        </p:nvSpPr>
        <p:spPr>
          <a:xfrm>
            <a:off x="235456" y="6145559"/>
            <a:ext cx="7920880" cy="307777"/>
          </a:xfrm>
          <a:prstGeom prst="rect">
            <a:avLst/>
          </a:prstGeom>
          <a:noFill/>
        </p:spPr>
        <p:txBody>
          <a:bodyPr wrap="square" rtlCol="0">
            <a:spAutoFit/>
          </a:bodyPr>
          <a:lstStyle/>
          <a:p>
            <a:r>
              <a:rPr lang="fr-CA" sz="1400" dirty="0"/>
              <a:t>IV = intraveineuse	IO = </a:t>
            </a:r>
            <a:r>
              <a:rPr lang="fr-CA" sz="1400" dirty="0" err="1"/>
              <a:t>intraosseuse</a:t>
            </a:r>
            <a:r>
              <a:rPr lang="fr-CA" sz="1400" dirty="0"/>
              <a:t>	FC = fréquence cardiaque</a:t>
            </a:r>
          </a:p>
        </p:txBody>
      </p:sp>
      <p:sp>
        <p:nvSpPr>
          <p:cNvPr id="5" name="ZoneTexte 4">
            <a:extLst>
              <a:ext uri="{FF2B5EF4-FFF2-40B4-BE49-F238E27FC236}">
                <a16:creationId xmlns:a16="http://schemas.microsoft.com/office/drawing/2014/main" id="{3A482029-6D8C-4887-BF94-AC5F59DB54CE}"/>
              </a:ext>
            </a:extLst>
          </p:cNvPr>
          <p:cNvSpPr txBox="1"/>
          <p:nvPr>
            <p:custDataLst>
              <p:tags r:id="rId3"/>
            </p:custDataLst>
          </p:nvPr>
        </p:nvSpPr>
        <p:spPr>
          <a:xfrm>
            <a:off x="235456" y="6453336"/>
            <a:ext cx="8961120" cy="276999"/>
          </a:xfrm>
          <a:prstGeom prst="rect">
            <a:avLst/>
          </a:prstGeom>
          <a:noFill/>
        </p:spPr>
        <p:txBody>
          <a:bodyPr wrap="square">
            <a:spAutoFit/>
          </a:bodyPr>
          <a:lstStyle/>
          <a:p>
            <a:r>
              <a:rPr lang="en-US" sz="1200" dirty="0"/>
              <a:t>https://downloads.aap.org/AAP/PDF/NRP%208th%20Edition%20Busy%20People%20Update%20(1).pdf</a:t>
            </a:r>
          </a:p>
        </p:txBody>
      </p:sp>
    </p:spTree>
    <p:extLst>
      <p:ext uri="{BB962C8B-B14F-4D97-AF65-F5344CB8AC3E}">
        <p14:creationId xmlns:p14="http://schemas.microsoft.com/office/powerpoint/2010/main" val="2631058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custDataLst>
              <p:tags r:id="rId1"/>
            </p:custDataLst>
          </p:nvPr>
        </p:nvSpPr>
        <p:spPr/>
        <p:txBody>
          <a:bodyPr>
            <a:normAutofit/>
          </a:bodyPr>
          <a:lstStyle/>
          <a:p>
            <a:r>
              <a:rPr lang="en-US" sz="8000" dirty="0">
                <a:solidFill>
                  <a:srgbClr val="0000CC"/>
                </a:solidFill>
              </a:rPr>
              <a:t>Des questions?</a:t>
            </a:r>
            <a:endParaRPr lang="en-CA" sz="8000" dirty="0">
              <a:solidFill>
                <a:srgbClr val="0000CC"/>
              </a:solidFill>
            </a:endParaRPr>
          </a:p>
        </p:txBody>
      </p:sp>
      <p:pic>
        <p:nvPicPr>
          <p:cNvPr id="6"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61442" y="4973434"/>
            <a:ext cx="4205317" cy="15739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ealthy Child Uganda | Our Partners and Funders">
            <a:extLst>
              <a:ext uri="{FF2B5EF4-FFF2-40B4-BE49-F238E27FC236}">
                <a16:creationId xmlns:a16="http://schemas.microsoft.com/office/drawing/2014/main" id="{E2087335-D55D-A44A-B183-8BE5692AE097}"/>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6228184" y="5013176"/>
            <a:ext cx="2539958" cy="169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22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a:extLst>
              <a:ext uri="{FF2B5EF4-FFF2-40B4-BE49-F238E27FC236}">
                <a16:creationId xmlns:a16="http://schemas.microsoft.com/office/drawing/2014/main" id="{98B984D4-BC9C-5243-879F-BFACD07E6D68}"/>
              </a:ext>
            </a:extLst>
          </p:cNvPr>
          <p:cNvPicPr>
            <a:picLocks noGrp="1" noChangeAspect="1" noChangeArrowheads="1"/>
          </p:cNvPicPr>
          <p:nvPr>
            <p:ph idx="1"/>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2778565" y="351544"/>
            <a:ext cx="3904922" cy="57491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C0AEDB-C30E-7E4D-B1DB-E3BB4F47C38E}"/>
              </a:ext>
            </a:extLst>
          </p:cNvPr>
          <p:cNvSpPr txBox="1"/>
          <p:nvPr>
            <p:custDataLst>
              <p:tags r:id="rId2"/>
            </p:custDataLst>
          </p:nvPr>
        </p:nvSpPr>
        <p:spPr>
          <a:xfrm>
            <a:off x="366297" y="6100718"/>
            <a:ext cx="4824536" cy="400110"/>
          </a:xfrm>
          <a:prstGeom prst="rect">
            <a:avLst/>
          </a:prstGeom>
          <a:noFill/>
        </p:spPr>
        <p:txBody>
          <a:bodyPr wrap="square" rtlCol="0">
            <a:spAutoFit/>
          </a:bodyPr>
          <a:lstStyle/>
          <a:p>
            <a:pPr fontAlgn="base"/>
            <a:r>
              <a:rPr lang="en-CA" sz="1000" dirty="0"/>
              <a:t>Weiner, Gary M., et Jeanette </a:t>
            </a:r>
            <a:r>
              <a:rPr lang="en-CA" sz="1000" dirty="0" err="1"/>
              <a:t>Zaichkin</a:t>
            </a:r>
            <a:r>
              <a:rPr lang="en-CA" sz="1000" dirty="0"/>
              <a:t>, </a:t>
            </a:r>
            <a:r>
              <a:rPr lang="en-CA" sz="1000" dirty="0" err="1"/>
              <a:t>éd</a:t>
            </a:r>
            <a:r>
              <a:rPr lang="en-CA" sz="1000" dirty="0"/>
              <a:t>. </a:t>
            </a:r>
            <a:r>
              <a:rPr lang="en-CA" sz="1000" b="1" i="1" dirty="0"/>
              <a:t>Textbook of Neonatal Resuscitation</a:t>
            </a:r>
            <a:r>
              <a:rPr lang="en-CA" sz="1000" b="1" dirty="0"/>
              <a:t>, 8</a:t>
            </a:r>
            <a:r>
              <a:rPr lang="en-CA" sz="1000" b="1" baseline="30000" dirty="0"/>
              <a:t>e</a:t>
            </a:r>
            <a:r>
              <a:rPr lang="en-CA" sz="1000" b="1" dirty="0"/>
              <a:t> </a:t>
            </a:r>
            <a:r>
              <a:rPr lang="en-CA" sz="1000" b="1" dirty="0" err="1"/>
              <a:t>édition</a:t>
            </a:r>
            <a:r>
              <a:rPr lang="en-CA" sz="1000" dirty="0"/>
              <a:t>,</a:t>
            </a:r>
            <a:r>
              <a:rPr lang="en-CA" sz="1000" b="1" dirty="0"/>
              <a:t> </a:t>
            </a:r>
            <a:r>
              <a:rPr lang="en-CA" sz="1000" dirty="0"/>
              <a:t>American Academy of Pediatrics et American Heart Association.</a:t>
            </a:r>
          </a:p>
        </p:txBody>
      </p:sp>
    </p:spTree>
    <p:extLst>
      <p:ext uri="{BB962C8B-B14F-4D97-AF65-F5344CB8AC3E}">
        <p14:creationId xmlns:p14="http://schemas.microsoft.com/office/powerpoint/2010/main" val="598766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6C1555-27DB-1843-9085-3DECECDB6DD7}"/>
              </a:ext>
            </a:extLst>
          </p:cNvPr>
          <p:cNvSpPr>
            <a:spLocks noGrp="1"/>
          </p:cNvSpPr>
          <p:nvPr>
            <p:ph sz="half" idx="2"/>
            <p:custDataLst>
              <p:tags r:id="rId1"/>
            </p:custDataLst>
          </p:nvPr>
        </p:nvSpPr>
        <p:spPr>
          <a:xfrm>
            <a:off x="4761268" y="692696"/>
            <a:ext cx="3925532" cy="5433468"/>
          </a:xfrm>
        </p:spPr>
        <p:txBody>
          <a:bodyPr>
            <a:normAutofit/>
          </a:bodyPr>
          <a:lstStyle/>
          <a:p>
            <a:pPr marL="0" indent="0">
              <a:buNone/>
            </a:pPr>
            <a:endParaRPr lang="fr-CA" dirty="0"/>
          </a:p>
          <a:p>
            <a:r>
              <a:rPr lang="fr-CA" sz="3200" dirty="0"/>
              <a:t>Formation de base</a:t>
            </a:r>
          </a:p>
          <a:p>
            <a:pPr marL="0" indent="0">
              <a:buNone/>
            </a:pPr>
            <a:r>
              <a:rPr lang="fr-CA" dirty="0"/>
              <a:t>   </a:t>
            </a:r>
            <a:r>
              <a:rPr lang="fr-CA" sz="2000" dirty="0"/>
              <a:t>  Leçons 1 à 4, inclusivement</a:t>
            </a:r>
          </a:p>
          <a:p>
            <a:pPr marL="0" indent="0">
              <a:buNone/>
            </a:pPr>
            <a:r>
              <a:rPr lang="fr-CA" sz="2000" dirty="0"/>
              <a:t>      (VPP, masque laryngé)</a:t>
            </a:r>
          </a:p>
          <a:p>
            <a:pPr marL="0" indent="0">
              <a:buNone/>
            </a:pPr>
            <a:r>
              <a:rPr lang="fr-CA" sz="2000" dirty="0"/>
              <a:t>       </a:t>
            </a:r>
          </a:p>
          <a:p>
            <a:pPr marL="0" indent="0">
              <a:buNone/>
            </a:pPr>
            <a:endParaRPr lang="fr-CA" dirty="0"/>
          </a:p>
          <a:p>
            <a:r>
              <a:rPr lang="fr-CA" sz="3200" dirty="0"/>
              <a:t>Formation avancée</a:t>
            </a:r>
          </a:p>
          <a:p>
            <a:pPr marL="0" indent="0">
              <a:buNone/>
            </a:pPr>
            <a:r>
              <a:rPr lang="fr-CA" dirty="0"/>
              <a:t>    </a:t>
            </a:r>
            <a:r>
              <a:rPr lang="fr-CA" sz="2000" dirty="0"/>
              <a:t>Leçons 1 à 11, inclusivement</a:t>
            </a:r>
          </a:p>
          <a:p>
            <a:pPr marL="0" indent="0">
              <a:buNone/>
            </a:pPr>
            <a:r>
              <a:rPr lang="fr-CA" sz="2000" dirty="0"/>
              <a:t>      (intubation et étapes suivantes)</a:t>
            </a:r>
            <a:endParaRPr lang="fr-CA" dirty="0"/>
          </a:p>
          <a:p>
            <a:endParaRPr lang="fr-CA" dirty="0"/>
          </a:p>
          <a:p>
            <a:endParaRPr lang="fr-CA" dirty="0"/>
          </a:p>
          <a:p>
            <a:endParaRPr lang="fr-CA" dirty="0"/>
          </a:p>
          <a:p>
            <a:endParaRPr lang="fr-CA" dirty="0"/>
          </a:p>
          <a:p>
            <a:endParaRPr lang="fr-CA" dirty="0"/>
          </a:p>
          <a:p>
            <a:endParaRPr lang="fr-CA" dirty="0"/>
          </a:p>
        </p:txBody>
      </p:sp>
      <p:sp>
        <p:nvSpPr>
          <p:cNvPr id="4" name="TextBox 3">
            <a:extLst>
              <a:ext uri="{FF2B5EF4-FFF2-40B4-BE49-F238E27FC236}">
                <a16:creationId xmlns:a16="http://schemas.microsoft.com/office/drawing/2014/main" id="{F6C0AEDB-C30E-7E4D-B1DB-E3BB4F47C38E}"/>
              </a:ext>
            </a:extLst>
          </p:cNvPr>
          <p:cNvSpPr txBox="1"/>
          <p:nvPr>
            <p:custDataLst>
              <p:tags r:id="rId2"/>
            </p:custDataLst>
          </p:nvPr>
        </p:nvSpPr>
        <p:spPr>
          <a:xfrm>
            <a:off x="467544" y="6165304"/>
            <a:ext cx="5128007" cy="400110"/>
          </a:xfrm>
          <a:prstGeom prst="rect">
            <a:avLst/>
          </a:prstGeom>
          <a:noFill/>
        </p:spPr>
        <p:txBody>
          <a:bodyPr wrap="square" rtlCol="0">
            <a:spAutoFit/>
          </a:bodyPr>
          <a:lstStyle/>
          <a:p>
            <a:pPr fontAlgn="base"/>
            <a:r>
              <a:rPr lang="fr-CA" sz="1000" dirty="0"/>
              <a:t>Weiner, Gary M., et </a:t>
            </a:r>
            <a:r>
              <a:rPr lang="fr-CA" sz="1000" dirty="0" err="1"/>
              <a:t>Jeanette</a:t>
            </a:r>
            <a:r>
              <a:rPr lang="fr-CA" sz="1000" dirty="0"/>
              <a:t> </a:t>
            </a:r>
            <a:r>
              <a:rPr lang="fr-CA" sz="1000" dirty="0" err="1"/>
              <a:t>Zaichkin</a:t>
            </a:r>
            <a:r>
              <a:rPr lang="fr-CA" sz="1000" dirty="0"/>
              <a:t>, éd. </a:t>
            </a:r>
            <a:r>
              <a:rPr lang="fr-CA" sz="1000" b="1" i="1" dirty="0" err="1"/>
              <a:t>Textbook</a:t>
            </a:r>
            <a:r>
              <a:rPr lang="fr-CA" sz="1000" b="1" i="1" dirty="0"/>
              <a:t> of </a:t>
            </a:r>
            <a:r>
              <a:rPr lang="fr-CA" sz="1000" b="1" i="1" dirty="0" err="1"/>
              <a:t>Neonatal</a:t>
            </a:r>
            <a:r>
              <a:rPr lang="fr-CA" sz="1000" b="1" i="1" dirty="0"/>
              <a:t> </a:t>
            </a:r>
            <a:r>
              <a:rPr lang="fr-CA" sz="1000" b="1" i="1" dirty="0" err="1"/>
              <a:t>Resuscitation</a:t>
            </a:r>
            <a:r>
              <a:rPr lang="fr-CA" sz="1000" b="1" dirty="0"/>
              <a:t>, 8</a:t>
            </a:r>
            <a:r>
              <a:rPr lang="fr-CA" sz="1000" b="1" baseline="30000" dirty="0"/>
              <a:t>e</a:t>
            </a:r>
            <a:r>
              <a:rPr lang="fr-CA" sz="1000" b="1" dirty="0"/>
              <a:t> édition</a:t>
            </a:r>
            <a:r>
              <a:rPr lang="fr-CA" sz="1000" dirty="0"/>
              <a:t>, American </a:t>
            </a:r>
            <a:r>
              <a:rPr lang="fr-CA" sz="1000" dirty="0" err="1"/>
              <a:t>Academy</a:t>
            </a:r>
            <a:r>
              <a:rPr lang="fr-CA" sz="1000" dirty="0"/>
              <a:t> of </a:t>
            </a:r>
            <a:r>
              <a:rPr lang="fr-CA" sz="1000" dirty="0" err="1"/>
              <a:t>Pediatrics</a:t>
            </a:r>
            <a:r>
              <a:rPr lang="fr-CA" sz="1000" dirty="0"/>
              <a:t> et American </a:t>
            </a:r>
            <a:r>
              <a:rPr lang="fr-CA" sz="1000" dirty="0" err="1"/>
              <a:t>Heart</a:t>
            </a:r>
            <a:r>
              <a:rPr lang="fr-CA" sz="1000" dirty="0"/>
              <a:t> Association.</a:t>
            </a:r>
          </a:p>
        </p:txBody>
      </p:sp>
      <p:pic>
        <p:nvPicPr>
          <p:cNvPr id="7" name="Picture 4" descr="Image">
            <a:extLst>
              <a:ext uri="{FF2B5EF4-FFF2-40B4-BE49-F238E27FC236}">
                <a16:creationId xmlns:a16="http://schemas.microsoft.com/office/drawing/2014/main" id="{31E482E1-F1A9-C44F-B41D-F157714E1958}"/>
              </a:ext>
            </a:extLst>
          </p:cNvPr>
          <p:cNvPicPr>
            <a:picLocks noGrp="1" noChangeAspect="1" noChangeArrowheads="1"/>
          </p:cNvPicPr>
          <p:nvPr>
            <p:ph sz="half" idx="1"/>
            <p:custDataLst>
              <p:tags r:id="rId3"/>
            </p:custDataLst>
          </p:nvPr>
        </p:nvPicPr>
        <p:blipFill rotWithShape="1">
          <a:blip r:embed="rId7">
            <a:extLst>
              <a:ext uri="{28A0092B-C50C-407E-A947-70E740481C1C}">
                <a14:useLocalDpi xmlns:a14="http://schemas.microsoft.com/office/drawing/2010/main" val="0"/>
              </a:ext>
            </a:extLst>
          </a:blip>
          <a:srcRect l="5533" t="-3713" r="5954" b="35069"/>
          <a:stretch/>
        </p:blipFill>
        <p:spPr bwMode="auto">
          <a:xfrm>
            <a:off x="271008" y="848966"/>
            <a:ext cx="4304068" cy="49143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ealthy Child Uganda | Our Partners and Funders">
            <a:extLst>
              <a:ext uri="{FF2B5EF4-FFF2-40B4-BE49-F238E27FC236}">
                <a16:creationId xmlns:a16="http://schemas.microsoft.com/office/drawing/2014/main" id="{E2087335-D55D-A44A-B183-8BE5692AE097}"/>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539632" y="5644641"/>
            <a:ext cx="2162154" cy="144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652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5221B-0CB0-1B43-B445-8BE0336B778D}"/>
              </a:ext>
            </a:extLst>
          </p:cNvPr>
          <p:cNvSpPr>
            <a:spLocks noGrp="1"/>
          </p:cNvSpPr>
          <p:nvPr>
            <p:ph type="title"/>
            <p:custDataLst>
              <p:tags r:id="rId1"/>
            </p:custDataLst>
          </p:nvPr>
        </p:nvSpPr>
        <p:spPr/>
        <p:txBody>
          <a:bodyPr>
            <a:normAutofit/>
          </a:bodyPr>
          <a:lstStyle/>
          <a:p>
            <a:r>
              <a:rPr lang="fr-CA" sz="4800" dirty="0">
                <a:solidFill>
                  <a:srgbClr val="0000CC"/>
                </a:solidFill>
              </a:rPr>
              <a:t>Préparation à la réanimation</a:t>
            </a:r>
          </a:p>
        </p:txBody>
      </p:sp>
      <p:sp>
        <p:nvSpPr>
          <p:cNvPr id="3" name="Content Placeholder 2">
            <a:extLst>
              <a:ext uri="{FF2B5EF4-FFF2-40B4-BE49-F238E27FC236}">
                <a16:creationId xmlns:a16="http://schemas.microsoft.com/office/drawing/2014/main" id="{03A6AE58-76B0-9349-B877-E7257587CDA0}"/>
              </a:ext>
            </a:extLst>
          </p:cNvPr>
          <p:cNvSpPr>
            <a:spLocks noGrp="1"/>
          </p:cNvSpPr>
          <p:nvPr>
            <p:ph idx="1"/>
            <p:custDataLst>
              <p:tags r:id="rId2"/>
            </p:custDataLst>
          </p:nvPr>
        </p:nvSpPr>
        <p:spPr/>
        <p:txBody>
          <a:bodyPr>
            <a:normAutofit/>
          </a:bodyPr>
          <a:lstStyle/>
          <a:p>
            <a:pPr>
              <a:spcAft>
                <a:spcPts val="600"/>
              </a:spcAft>
            </a:pPr>
            <a:r>
              <a:rPr lang="fr-CA" dirty="0"/>
              <a:t>Préparation de l’équipe et du matériel : réunion</a:t>
            </a:r>
          </a:p>
          <a:p>
            <a:pPr marL="0" indent="0">
              <a:spcBef>
                <a:spcPts val="150"/>
              </a:spcBef>
              <a:spcAft>
                <a:spcPts val="150"/>
              </a:spcAft>
              <a:buNone/>
            </a:pPr>
            <a:endParaRPr lang="fr-CA" sz="1200" dirty="0"/>
          </a:p>
          <a:p>
            <a:pPr>
              <a:spcAft>
                <a:spcPts val="600"/>
              </a:spcAft>
            </a:pPr>
            <a:r>
              <a:rPr lang="fr-CA" dirty="0"/>
              <a:t>4 questions à se poser avant la naissance</a:t>
            </a:r>
          </a:p>
          <a:p>
            <a:pPr>
              <a:buFont typeface="Wingdings" pitchFamily="2" charset="2"/>
              <a:buChar char="Ø"/>
            </a:pPr>
            <a:r>
              <a:rPr lang="fr-CA" sz="2400" dirty="0"/>
              <a:t>Quel est l’âge gestationnel attendu?</a:t>
            </a:r>
          </a:p>
          <a:p>
            <a:pPr>
              <a:buFont typeface="Wingdings" pitchFamily="2" charset="2"/>
              <a:buChar char="Ø"/>
            </a:pPr>
            <a:r>
              <a:rPr lang="fr-CA" sz="2400" dirty="0"/>
              <a:t>Le LA est-il clair? </a:t>
            </a:r>
          </a:p>
          <a:p>
            <a:pPr>
              <a:buFont typeface="Wingdings" pitchFamily="2" charset="2"/>
              <a:buChar char="Ø"/>
            </a:pPr>
            <a:r>
              <a:rPr lang="fr-CA" sz="2400" dirty="0"/>
              <a:t>Y a-t-il d’autres facteurs de risque? </a:t>
            </a:r>
          </a:p>
          <a:p>
            <a:pPr>
              <a:buFont typeface="Wingdings" pitchFamily="2" charset="2"/>
              <a:buChar char="Ø"/>
            </a:pPr>
            <a:r>
              <a:rPr lang="fr-CA" sz="2400" i="1" dirty="0"/>
              <a:t>Quel est le plan de prise en charge du cordon ombilical?</a:t>
            </a:r>
          </a:p>
          <a:p>
            <a:endParaRPr lang="fr-CA" dirty="0"/>
          </a:p>
        </p:txBody>
      </p:sp>
      <p:sp>
        <p:nvSpPr>
          <p:cNvPr id="5" name="TextBox 4">
            <a:extLst>
              <a:ext uri="{FF2B5EF4-FFF2-40B4-BE49-F238E27FC236}">
                <a16:creationId xmlns:a16="http://schemas.microsoft.com/office/drawing/2014/main" id="{651DB2A9-8067-7246-9358-C4FDCC4A4002}"/>
              </a:ext>
            </a:extLst>
          </p:cNvPr>
          <p:cNvSpPr txBox="1"/>
          <p:nvPr>
            <p:custDataLst>
              <p:tags r:id="rId3"/>
            </p:custDataLst>
          </p:nvPr>
        </p:nvSpPr>
        <p:spPr>
          <a:xfrm>
            <a:off x="673100" y="6337300"/>
            <a:ext cx="184731" cy="369332"/>
          </a:xfrm>
          <a:prstGeom prst="rect">
            <a:avLst/>
          </a:prstGeom>
          <a:noFill/>
        </p:spPr>
        <p:txBody>
          <a:bodyPr wrap="none" rtlCol="0">
            <a:spAutoFit/>
          </a:bodyPr>
          <a:lstStyle/>
          <a:p>
            <a:endParaRPr lang="fr-CA" dirty="0"/>
          </a:p>
        </p:txBody>
      </p:sp>
      <p:sp>
        <p:nvSpPr>
          <p:cNvPr id="6" name="TextBox 5">
            <a:extLst>
              <a:ext uri="{FF2B5EF4-FFF2-40B4-BE49-F238E27FC236}">
                <a16:creationId xmlns:a16="http://schemas.microsoft.com/office/drawing/2014/main" id="{A1745ECF-50AA-B94B-8AD7-1EF03F256E53}"/>
              </a:ext>
            </a:extLst>
          </p:cNvPr>
          <p:cNvSpPr txBox="1"/>
          <p:nvPr>
            <p:custDataLst>
              <p:tags r:id="rId4"/>
            </p:custDataLst>
          </p:nvPr>
        </p:nvSpPr>
        <p:spPr>
          <a:xfrm>
            <a:off x="2433161" y="5762355"/>
            <a:ext cx="4659120" cy="553998"/>
          </a:xfrm>
          <a:prstGeom prst="rect">
            <a:avLst/>
          </a:prstGeom>
          <a:noFill/>
        </p:spPr>
        <p:txBody>
          <a:bodyPr wrap="square" rtlCol="0">
            <a:spAutoFit/>
          </a:bodyPr>
          <a:lstStyle/>
          <a:p>
            <a:pPr fontAlgn="base"/>
            <a:r>
              <a:rPr lang="fr-CA" sz="1000" dirty="0"/>
              <a:t>Weiner, Gary M., et </a:t>
            </a:r>
            <a:r>
              <a:rPr lang="fr-CA" sz="1000" dirty="0" err="1"/>
              <a:t>Jeanette</a:t>
            </a:r>
            <a:r>
              <a:rPr lang="fr-CA" sz="1000" dirty="0"/>
              <a:t> </a:t>
            </a:r>
            <a:r>
              <a:rPr lang="fr-CA" sz="1000" dirty="0" err="1"/>
              <a:t>Zaichkin</a:t>
            </a:r>
            <a:r>
              <a:rPr lang="fr-CA" sz="1000" dirty="0"/>
              <a:t> (IA, M. Sc. Inf., NNP-BC), éd. </a:t>
            </a:r>
            <a:r>
              <a:rPr lang="fr-CA" sz="1000" b="1" i="1" dirty="0" err="1"/>
              <a:t>Textbook</a:t>
            </a:r>
            <a:r>
              <a:rPr lang="fr-CA" sz="1000" b="1" i="1" dirty="0"/>
              <a:t> of </a:t>
            </a:r>
            <a:r>
              <a:rPr lang="fr-CA" sz="1000" b="1" i="1" dirty="0" err="1"/>
              <a:t>Neonatal</a:t>
            </a:r>
            <a:r>
              <a:rPr lang="fr-CA" sz="1000" b="1" i="1" dirty="0"/>
              <a:t> </a:t>
            </a:r>
            <a:r>
              <a:rPr lang="fr-CA" sz="1000" b="1" i="1" dirty="0" err="1"/>
              <a:t>Resuscitation</a:t>
            </a:r>
            <a:r>
              <a:rPr lang="fr-CA" sz="1000" b="1" dirty="0"/>
              <a:t>, 8</a:t>
            </a:r>
            <a:r>
              <a:rPr lang="fr-CA" sz="1000" b="1" baseline="30000" dirty="0"/>
              <a:t>e</a:t>
            </a:r>
            <a:r>
              <a:rPr lang="fr-CA" sz="1000" b="1" dirty="0"/>
              <a:t> édition</a:t>
            </a:r>
            <a:r>
              <a:rPr lang="fr-CA" sz="1000" dirty="0"/>
              <a:t>, American </a:t>
            </a:r>
            <a:r>
              <a:rPr lang="fr-CA" sz="1000" dirty="0" err="1"/>
              <a:t>Academy</a:t>
            </a:r>
            <a:r>
              <a:rPr lang="fr-CA" sz="1000" dirty="0"/>
              <a:t> of </a:t>
            </a:r>
            <a:r>
              <a:rPr lang="fr-CA" sz="1000" dirty="0" err="1"/>
              <a:t>Pediatrics</a:t>
            </a:r>
            <a:r>
              <a:rPr lang="fr-CA" sz="1000" dirty="0"/>
              <a:t> et American </a:t>
            </a:r>
            <a:r>
              <a:rPr lang="fr-CA" sz="1000" dirty="0" err="1"/>
              <a:t>Heart</a:t>
            </a:r>
            <a:r>
              <a:rPr lang="fr-CA" sz="1000" dirty="0"/>
              <a:t> Association.</a:t>
            </a:r>
          </a:p>
        </p:txBody>
      </p:sp>
      <p:pic>
        <p:nvPicPr>
          <p:cNvPr id="7"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457200" y="5733256"/>
            <a:ext cx="199111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63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09C52-32E1-8C4C-BE38-B25F1FB72643}"/>
              </a:ext>
            </a:extLst>
          </p:cNvPr>
          <p:cNvSpPr>
            <a:spLocks noGrp="1"/>
          </p:cNvSpPr>
          <p:nvPr>
            <p:ph type="title"/>
            <p:custDataLst>
              <p:tags r:id="rId1"/>
            </p:custDataLst>
          </p:nvPr>
        </p:nvSpPr>
        <p:spPr>
          <a:xfrm>
            <a:off x="381001" y="190587"/>
            <a:ext cx="8229600" cy="1143000"/>
          </a:xfrm>
        </p:spPr>
        <p:txBody>
          <a:bodyPr>
            <a:normAutofit/>
          </a:bodyPr>
          <a:lstStyle/>
          <a:p>
            <a:r>
              <a:rPr lang="fr-CA" dirty="0">
                <a:solidFill>
                  <a:srgbClr val="0000CC"/>
                </a:solidFill>
              </a:rPr>
              <a:t>La « minute d’or »</a:t>
            </a:r>
          </a:p>
        </p:txBody>
      </p:sp>
      <p:sp>
        <p:nvSpPr>
          <p:cNvPr id="4" name="Content Placeholder 3">
            <a:extLst>
              <a:ext uri="{FF2B5EF4-FFF2-40B4-BE49-F238E27FC236}">
                <a16:creationId xmlns:a16="http://schemas.microsoft.com/office/drawing/2014/main" id="{04FD164B-8173-3640-A5B0-520556FDCE83}"/>
              </a:ext>
            </a:extLst>
          </p:cNvPr>
          <p:cNvSpPr>
            <a:spLocks noGrp="1"/>
          </p:cNvSpPr>
          <p:nvPr>
            <p:ph sz="half" idx="2"/>
            <p:custDataLst>
              <p:tags r:id="rId2"/>
            </p:custDataLst>
          </p:nvPr>
        </p:nvSpPr>
        <p:spPr>
          <a:xfrm>
            <a:off x="4648200" y="1340768"/>
            <a:ext cx="4038600" cy="4947245"/>
          </a:xfrm>
        </p:spPr>
        <p:txBody>
          <a:bodyPr>
            <a:noAutofit/>
          </a:bodyPr>
          <a:lstStyle/>
          <a:p>
            <a:r>
              <a:rPr lang="fr-CA" sz="2600" dirty="0"/>
              <a:t>Réorganisation des étapes initiales</a:t>
            </a:r>
          </a:p>
          <a:p>
            <a:pPr>
              <a:spcBef>
                <a:spcPts val="0"/>
              </a:spcBef>
            </a:pPr>
            <a:endParaRPr lang="fr-CA" sz="1200" dirty="0"/>
          </a:p>
          <a:p>
            <a:pPr>
              <a:spcBef>
                <a:spcPts val="0"/>
              </a:spcBef>
            </a:pPr>
            <a:r>
              <a:rPr lang="fr-CA" sz="2600" dirty="0"/>
              <a:t>Évaluation respiratoire initiale/vérification du pouls</a:t>
            </a:r>
          </a:p>
          <a:p>
            <a:pPr>
              <a:spcBef>
                <a:spcPts val="0"/>
              </a:spcBef>
            </a:pPr>
            <a:endParaRPr lang="fr-CA" sz="1200" dirty="0"/>
          </a:p>
          <a:p>
            <a:pPr>
              <a:spcBef>
                <a:spcPts val="0"/>
              </a:spcBef>
            </a:pPr>
            <a:r>
              <a:rPr lang="fr-CA" sz="2600" dirty="0"/>
              <a:t>Indications de la VPP inchangées</a:t>
            </a:r>
          </a:p>
          <a:p>
            <a:pPr>
              <a:spcBef>
                <a:spcPts val="0"/>
              </a:spcBef>
            </a:pPr>
            <a:endParaRPr lang="fr-CA" sz="1200" dirty="0"/>
          </a:p>
          <a:p>
            <a:pPr>
              <a:spcBef>
                <a:spcPts val="0"/>
              </a:spcBef>
            </a:pPr>
            <a:r>
              <a:rPr lang="fr-CA" sz="2600" dirty="0"/>
              <a:t>Possibilité d’avoir recours à la PPC comme par le passé</a:t>
            </a:r>
          </a:p>
        </p:txBody>
      </p:sp>
      <p:pic>
        <p:nvPicPr>
          <p:cNvPr id="5" name="Content Placeholder 4" descr="Image">
            <a:extLst>
              <a:ext uri="{FF2B5EF4-FFF2-40B4-BE49-F238E27FC236}">
                <a16:creationId xmlns:a16="http://schemas.microsoft.com/office/drawing/2014/main" id="{ED3FA16C-E2C4-9844-8B1D-C7F13FF17050}"/>
              </a:ext>
            </a:extLst>
          </p:cNvPr>
          <p:cNvPicPr>
            <a:picLocks noGrp="1" noChangeAspect="1" noChangeArrowheads="1"/>
          </p:cNvPicPr>
          <p:nvPr>
            <p:ph sz="half" idx="1"/>
            <p:custDataLst>
              <p:tags r:id="rId3"/>
            </p:custDataLst>
          </p:nvPr>
        </p:nvPicPr>
        <p:blipFill rotWithShape="1">
          <a:blip r:embed="rId8">
            <a:extLst>
              <a:ext uri="{28A0092B-C50C-407E-A947-70E740481C1C}">
                <a14:useLocalDpi xmlns:a14="http://schemas.microsoft.com/office/drawing/2010/main" val="0"/>
              </a:ext>
            </a:extLst>
          </a:blip>
          <a:srcRect l="-1" t="-2550" r="-1769" b="51638"/>
          <a:stretch/>
        </p:blipFill>
        <p:spPr bwMode="auto">
          <a:xfrm>
            <a:off x="0" y="1340768"/>
            <a:ext cx="4875337" cy="44137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DAD727D-4BE2-5540-8506-B7043EC8F933}"/>
              </a:ext>
            </a:extLst>
          </p:cNvPr>
          <p:cNvSpPr txBox="1"/>
          <p:nvPr>
            <p:custDataLst>
              <p:tags r:id="rId4"/>
            </p:custDataLst>
          </p:nvPr>
        </p:nvSpPr>
        <p:spPr>
          <a:xfrm>
            <a:off x="457200" y="6172896"/>
            <a:ext cx="5552861" cy="400110"/>
          </a:xfrm>
          <a:prstGeom prst="rect">
            <a:avLst/>
          </a:prstGeom>
          <a:noFill/>
        </p:spPr>
        <p:txBody>
          <a:bodyPr wrap="square" rtlCol="0">
            <a:spAutoFit/>
          </a:bodyPr>
          <a:lstStyle/>
          <a:p>
            <a:pPr fontAlgn="base"/>
            <a:r>
              <a:rPr lang="fr-CA" sz="1000" dirty="0"/>
              <a:t>Weiner, Gary M., et </a:t>
            </a:r>
            <a:r>
              <a:rPr lang="fr-CA" sz="1000" dirty="0" err="1"/>
              <a:t>Jeanette</a:t>
            </a:r>
            <a:r>
              <a:rPr lang="fr-CA" sz="1000" dirty="0"/>
              <a:t> </a:t>
            </a:r>
            <a:r>
              <a:rPr lang="fr-CA" sz="1000" dirty="0" err="1"/>
              <a:t>Zaichkin</a:t>
            </a:r>
            <a:r>
              <a:rPr lang="fr-CA" sz="1000" dirty="0"/>
              <a:t>, éd. </a:t>
            </a:r>
            <a:r>
              <a:rPr lang="fr-CA" sz="1000" b="1" i="1" dirty="0" err="1"/>
              <a:t>Textbook</a:t>
            </a:r>
            <a:r>
              <a:rPr lang="fr-CA" sz="1000" b="1" i="1" dirty="0"/>
              <a:t> of </a:t>
            </a:r>
            <a:r>
              <a:rPr lang="fr-CA" sz="1000" b="1" i="1" dirty="0" err="1"/>
              <a:t>Neonatal</a:t>
            </a:r>
            <a:r>
              <a:rPr lang="fr-CA" sz="1000" b="1" i="1" dirty="0"/>
              <a:t> </a:t>
            </a:r>
            <a:r>
              <a:rPr lang="fr-CA" sz="1000" b="1" i="1" dirty="0" err="1"/>
              <a:t>Resuscitation</a:t>
            </a:r>
            <a:r>
              <a:rPr lang="fr-CA" sz="1000" b="1" dirty="0"/>
              <a:t>, 8</a:t>
            </a:r>
            <a:r>
              <a:rPr lang="fr-CA" sz="1000" b="1" baseline="30000" dirty="0"/>
              <a:t>e</a:t>
            </a:r>
            <a:r>
              <a:rPr lang="fr-CA" sz="1000" b="1" dirty="0"/>
              <a:t> édition</a:t>
            </a:r>
            <a:r>
              <a:rPr lang="fr-CA" sz="1000" dirty="0"/>
              <a:t>, American </a:t>
            </a:r>
            <a:r>
              <a:rPr lang="fr-CA" sz="1000" dirty="0" err="1"/>
              <a:t>Academy</a:t>
            </a:r>
            <a:r>
              <a:rPr lang="fr-CA" sz="1000" dirty="0"/>
              <a:t> of </a:t>
            </a:r>
            <a:r>
              <a:rPr lang="fr-CA" sz="1000" dirty="0" err="1"/>
              <a:t>Pediatrics</a:t>
            </a:r>
            <a:r>
              <a:rPr lang="fr-CA" sz="1000" dirty="0"/>
              <a:t> et American </a:t>
            </a:r>
            <a:r>
              <a:rPr lang="fr-CA" sz="1000" dirty="0" err="1"/>
              <a:t>Heart</a:t>
            </a:r>
            <a:r>
              <a:rPr lang="fr-CA" sz="1000" dirty="0"/>
              <a:t> Association.</a:t>
            </a:r>
          </a:p>
        </p:txBody>
      </p:sp>
      <p:pic>
        <p:nvPicPr>
          <p:cNvPr id="7" name="Picture 4" descr="Healthy Child Uganda | Our Partners and Funders">
            <a:extLst>
              <a:ext uri="{FF2B5EF4-FFF2-40B4-BE49-F238E27FC236}">
                <a16:creationId xmlns:a16="http://schemas.microsoft.com/office/drawing/2014/main" id="{E2087335-D55D-A44A-B183-8BE5692AE097}"/>
              </a:ext>
            </a:extLst>
          </p:cNvPr>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7024830" y="5481716"/>
            <a:ext cx="2105502" cy="140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66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3F614-58BF-144E-B9BF-86B11734F17C}"/>
              </a:ext>
            </a:extLst>
          </p:cNvPr>
          <p:cNvSpPr>
            <a:spLocks noGrp="1"/>
          </p:cNvSpPr>
          <p:nvPr>
            <p:ph type="title"/>
            <p:custDataLst>
              <p:tags r:id="rId1"/>
            </p:custDataLst>
          </p:nvPr>
        </p:nvSpPr>
        <p:spPr>
          <a:xfrm>
            <a:off x="457200" y="118271"/>
            <a:ext cx="8229600" cy="1143000"/>
          </a:xfrm>
        </p:spPr>
        <p:txBody>
          <a:bodyPr>
            <a:normAutofit/>
          </a:bodyPr>
          <a:lstStyle/>
          <a:p>
            <a:r>
              <a:rPr lang="fr-CA" dirty="0">
                <a:solidFill>
                  <a:srgbClr val="0000CC"/>
                </a:solidFill>
              </a:rPr>
              <a:t>La ventilation est la clé!</a:t>
            </a:r>
          </a:p>
        </p:txBody>
      </p:sp>
      <p:sp>
        <p:nvSpPr>
          <p:cNvPr id="4" name="Content Placeholder 3">
            <a:extLst>
              <a:ext uri="{FF2B5EF4-FFF2-40B4-BE49-F238E27FC236}">
                <a16:creationId xmlns:a16="http://schemas.microsoft.com/office/drawing/2014/main" id="{5D0A7822-78AF-E445-8DBF-E833937076F3}"/>
              </a:ext>
            </a:extLst>
          </p:cNvPr>
          <p:cNvSpPr>
            <a:spLocks noGrp="1"/>
          </p:cNvSpPr>
          <p:nvPr>
            <p:ph sz="half" idx="2"/>
            <p:custDataLst>
              <p:tags r:id="rId2"/>
            </p:custDataLst>
          </p:nvPr>
        </p:nvSpPr>
        <p:spPr>
          <a:xfrm>
            <a:off x="4572000" y="1351309"/>
            <a:ext cx="4038600" cy="4525963"/>
          </a:xfrm>
        </p:spPr>
        <p:txBody>
          <a:bodyPr>
            <a:normAutofit fontScale="77500" lnSpcReduction="20000"/>
          </a:bodyPr>
          <a:lstStyle/>
          <a:p>
            <a:r>
              <a:rPr lang="fr-CA" dirty="0"/>
              <a:t>Effectuer les mesures MR SOPA si la FC n’augmente pas ou s’il n’y a aucune excursion thoracique après 15 secondes</a:t>
            </a:r>
          </a:p>
          <a:p>
            <a:endParaRPr lang="fr-CA" dirty="0"/>
          </a:p>
          <a:p>
            <a:r>
              <a:rPr lang="fr-CA" dirty="0"/>
              <a:t>Si la FC reste basse malgré la ventilation, entamer une VPP de 30 secondes par une autre méthode de ventilation</a:t>
            </a:r>
          </a:p>
          <a:p>
            <a:endParaRPr lang="fr-CA" dirty="0"/>
          </a:p>
          <a:p>
            <a:r>
              <a:rPr lang="fr-CA" dirty="0"/>
              <a:t>Maintien des cibles de saturation</a:t>
            </a:r>
          </a:p>
        </p:txBody>
      </p:sp>
      <p:pic>
        <p:nvPicPr>
          <p:cNvPr id="6" name="Picture 4" descr="Image">
            <a:extLst>
              <a:ext uri="{FF2B5EF4-FFF2-40B4-BE49-F238E27FC236}">
                <a16:creationId xmlns:a16="http://schemas.microsoft.com/office/drawing/2014/main" id="{4C2A3389-4487-EA4A-A0F4-FC4AD4A709B8}"/>
              </a:ext>
            </a:extLst>
          </p:cNvPr>
          <p:cNvPicPr>
            <a:picLocks noChangeAspect="1" noChangeArrowheads="1"/>
          </p:cNvPicPr>
          <p:nvPr>
            <p:custDataLst>
              <p:tags r:id="rId3"/>
            </p:custDataLst>
          </p:nvPr>
        </p:nvPicPr>
        <p:blipFill rotWithShape="1">
          <a:blip r:embed="rId11">
            <a:extLst>
              <a:ext uri="{28A0092B-C50C-407E-A947-70E740481C1C}">
                <a14:useLocalDpi xmlns:a14="http://schemas.microsoft.com/office/drawing/2010/main" val="0"/>
              </a:ext>
            </a:extLst>
          </a:blip>
          <a:srcRect l="8213" t="28383" r="49084" b="33946"/>
          <a:stretch/>
        </p:blipFill>
        <p:spPr bwMode="auto">
          <a:xfrm>
            <a:off x="477314" y="1261271"/>
            <a:ext cx="3625274" cy="47085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75515E-C2B7-F148-A4AE-97E583307F6B}"/>
              </a:ext>
            </a:extLst>
          </p:cNvPr>
          <p:cNvSpPr txBox="1"/>
          <p:nvPr>
            <p:custDataLst>
              <p:tags r:id="rId4"/>
            </p:custDataLst>
          </p:nvPr>
        </p:nvSpPr>
        <p:spPr>
          <a:xfrm>
            <a:off x="426577" y="6204090"/>
            <a:ext cx="4606419" cy="400110"/>
          </a:xfrm>
          <a:prstGeom prst="rect">
            <a:avLst/>
          </a:prstGeom>
          <a:noFill/>
        </p:spPr>
        <p:txBody>
          <a:bodyPr wrap="square" rtlCol="0">
            <a:spAutoFit/>
          </a:bodyPr>
          <a:lstStyle/>
          <a:p>
            <a:pPr fontAlgn="base"/>
            <a:r>
              <a:rPr lang="fr-CA" sz="1000" dirty="0"/>
              <a:t>Weiner, Gary M., et </a:t>
            </a:r>
            <a:r>
              <a:rPr lang="fr-CA" sz="1000" dirty="0" err="1"/>
              <a:t>Jeanette</a:t>
            </a:r>
            <a:r>
              <a:rPr lang="fr-CA" sz="1000" dirty="0"/>
              <a:t> </a:t>
            </a:r>
            <a:r>
              <a:rPr lang="fr-CA" sz="1000" dirty="0" err="1"/>
              <a:t>Zaichkin</a:t>
            </a:r>
            <a:r>
              <a:rPr lang="fr-CA" sz="1000" dirty="0"/>
              <a:t>, éd. </a:t>
            </a:r>
            <a:r>
              <a:rPr lang="fr-CA" sz="1000" b="1" i="1" dirty="0" err="1"/>
              <a:t>Textbook</a:t>
            </a:r>
            <a:r>
              <a:rPr lang="fr-CA" sz="1000" b="1" i="1" dirty="0"/>
              <a:t> of </a:t>
            </a:r>
            <a:r>
              <a:rPr lang="fr-CA" sz="1000" b="1" i="1" dirty="0" err="1"/>
              <a:t>Neonatal</a:t>
            </a:r>
            <a:r>
              <a:rPr lang="fr-CA" sz="1000" b="1" i="1" dirty="0"/>
              <a:t> </a:t>
            </a:r>
            <a:r>
              <a:rPr lang="fr-CA" sz="1000" b="1" i="1" dirty="0" err="1"/>
              <a:t>Resuscitation</a:t>
            </a:r>
            <a:r>
              <a:rPr lang="fr-CA" sz="1000" b="1" dirty="0"/>
              <a:t>, 8</a:t>
            </a:r>
            <a:r>
              <a:rPr lang="fr-CA" sz="1000" b="1" baseline="30000" dirty="0"/>
              <a:t>e</a:t>
            </a:r>
            <a:r>
              <a:rPr lang="fr-CA" sz="1000" b="1" dirty="0"/>
              <a:t> édition</a:t>
            </a:r>
            <a:r>
              <a:rPr lang="fr-CA" sz="1000" dirty="0"/>
              <a:t>, American </a:t>
            </a:r>
            <a:r>
              <a:rPr lang="fr-CA" sz="1000" dirty="0" err="1"/>
              <a:t>Academy</a:t>
            </a:r>
            <a:r>
              <a:rPr lang="fr-CA" sz="1000" dirty="0"/>
              <a:t> of </a:t>
            </a:r>
            <a:r>
              <a:rPr lang="fr-CA" sz="1000" dirty="0" err="1"/>
              <a:t>Pediatrics</a:t>
            </a:r>
            <a:r>
              <a:rPr lang="fr-CA" sz="1000" dirty="0"/>
              <a:t> et American </a:t>
            </a:r>
            <a:r>
              <a:rPr lang="fr-CA" sz="1000" dirty="0" err="1"/>
              <a:t>Heart</a:t>
            </a:r>
            <a:r>
              <a:rPr lang="fr-CA" sz="1000" dirty="0"/>
              <a:t> Association.</a:t>
            </a:r>
          </a:p>
        </p:txBody>
      </p:sp>
      <p:sp>
        <p:nvSpPr>
          <p:cNvPr id="8" name="Oval 7">
            <a:extLst>
              <a:ext uri="{FF2B5EF4-FFF2-40B4-BE49-F238E27FC236}">
                <a16:creationId xmlns:a16="http://schemas.microsoft.com/office/drawing/2014/main" id="{8AF4B4E4-C578-F74D-BA94-DCE3E25FA5F9}"/>
              </a:ext>
            </a:extLst>
          </p:cNvPr>
          <p:cNvSpPr/>
          <p:nvPr>
            <p:custDataLst>
              <p:tags r:id="rId5"/>
            </p:custDataLst>
          </p:nvPr>
        </p:nvSpPr>
        <p:spPr>
          <a:xfrm>
            <a:off x="1223628" y="3140661"/>
            <a:ext cx="2376264" cy="288032"/>
          </a:xfrm>
          <a:prstGeom prst="ellipse">
            <a:avLst/>
          </a:prstGeom>
          <a:no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dirty="0">
              <a:solidFill>
                <a:srgbClr val="C00000"/>
              </a:solidFill>
            </a:endParaRPr>
          </a:p>
        </p:txBody>
      </p:sp>
      <p:sp>
        <p:nvSpPr>
          <p:cNvPr id="9" name="TextBox 8">
            <a:extLst>
              <a:ext uri="{FF2B5EF4-FFF2-40B4-BE49-F238E27FC236}">
                <a16:creationId xmlns:a16="http://schemas.microsoft.com/office/drawing/2014/main" id="{20DE3C1A-8AF3-BD46-AEF5-BF1FA194EE1C}"/>
              </a:ext>
            </a:extLst>
          </p:cNvPr>
          <p:cNvSpPr txBox="1"/>
          <p:nvPr>
            <p:custDataLst>
              <p:tags r:id="rId6"/>
            </p:custDataLst>
          </p:nvPr>
        </p:nvSpPr>
        <p:spPr>
          <a:xfrm>
            <a:off x="4082474" y="2348880"/>
            <a:ext cx="184731" cy="369332"/>
          </a:xfrm>
          <a:prstGeom prst="rect">
            <a:avLst/>
          </a:prstGeom>
          <a:noFill/>
        </p:spPr>
        <p:txBody>
          <a:bodyPr wrap="none" rtlCol="0">
            <a:spAutoFit/>
          </a:bodyPr>
          <a:lstStyle/>
          <a:p>
            <a:endParaRPr lang="fr-CA" dirty="0"/>
          </a:p>
        </p:txBody>
      </p:sp>
      <p:sp>
        <p:nvSpPr>
          <p:cNvPr id="10" name="Oval 9">
            <a:extLst>
              <a:ext uri="{FF2B5EF4-FFF2-40B4-BE49-F238E27FC236}">
                <a16:creationId xmlns:a16="http://schemas.microsoft.com/office/drawing/2014/main" id="{61A585D5-C362-BE4C-AA02-7C27563CF520}"/>
              </a:ext>
            </a:extLst>
          </p:cNvPr>
          <p:cNvSpPr/>
          <p:nvPr>
            <p:custDataLst>
              <p:tags r:id="rId7"/>
            </p:custDataLst>
          </p:nvPr>
        </p:nvSpPr>
        <p:spPr>
          <a:xfrm>
            <a:off x="1435516" y="5350907"/>
            <a:ext cx="1872208" cy="288032"/>
          </a:xfrm>
          <a:prstGeom prst="ellipse">
            <a:avLst/>
          </a:prstGeom>
          <a:no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dirty="0">
              <a:solidFill>
                <a:srgbClr val="C00000"/>
              </a:solidFill>
            </a:endParaRPr>
          </a:p>
        </p:txBody>
      </p:sp>
      <p:pic>
        <p:nvPicPr>
          <p:cNvPr id="11" name="Picture 4" descr="Healthy Child Uganda | Our Partners and Funders">
            <a:extLst>
              <a:ext uri="{FF2B5EF4-FFF2-40B4-BE49-F238E27FC236}">
                <a16:creationId xmlns:a16="http://schemas.microsoft.com/office/drawing/2014/main" id="{E2087335-D55D-A44A-B183-8BE5692AE097}"/>
              </a:ext>
            </a:extLst>
          </p:cNvPr>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7142656" y="5522359"/>
            <a:ext cx="1937356" cy="129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132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5563-700A-644C-BD75-993BBCEBD774}"/>
              </a:ext>
            </a:extLst>
          </p:cNvPr>
          <p:cNvSpPr>
            <a:spLocks noGrp="1"/>
          </p:cNvSpPr>
          <p:nvPr>
            <p:ph type="title"/>
            <p:custDataLst>
              <p:tags r:id="rId1"/>
            </p:custDataLst>
          </p:nvPr>
        </p:nvSpPr>
        <p:spPr>
          <a:xfrm>
            <a:off x="457200" y="6648"/>
            <a:ext cx="8229600" cy="1143000"/>
          </a:xfrm>
        </p:spPr>
        <p:txBody>
          <a:bodyPr>
            <a:normAutofit/>
          </a:bodyPr>
          <a:lstStyle/>
          <a:p>
            <a:r>
              <a:rPr lang="fr-CA" dirty="0">
                <a:solidFill>
                  <a:srgbClr val="0000CC"/>
                </a:solidFill>
              </a:rPr>
              <a:t>Soutien circulatoire</a:t>
            </a:r>
          </a:p>
        </p:txBody>
      </p:sp>
      <p:sp>
        <p:nvSpPr>
          <p:cNvPr id="4" name="Content Placeholder 3">
            <a:extLst>
              <a:ext uri="{FF2B5EF4-FFF2-40B4-BE49-F238E27FC236}">
                <a16:creationId xmlns:a16="http://schemas.microsoft.com/office/drawing/2014/main" id="{78423A00-3514-F44D-AB66-4A8965D42668}"/>
              </a:ext>
            </a:extLst>
          </p:cNvPr>
          <p:cNvSpPr>
            <a:spLocks noGrp="1"/>
          </p:cNvSpPr>
          <p:nvPr>
            <p:ph sz="half" idx="2"/>
            <p:custDataLst>
              <p:tags r:id="rId2"/>
            </p:custDataLst>
          </p:nvPr>
        </p:nvSpPr>
        <p:spPr>
          <a:xfrm>
            <a:off x="4627240" y="1388214"/>
            <a:ext cx="4038600" cy="4525963"/>
          </a:xfrm>
        </p:spPr>
        <p:txBody>
          <a:bodyPr>
            <a:normAutofit fontScale="85000" lnSpcReduction="20000"/>
          </a:bodyPr>
          <a:lstStyle/>
          <a:p>
            <a:r>
              <a:rPr lang="fr-CA" sz="2600" dirty="0"/>
              <a:t>30 secondes de VPP à l’air ambiant</a:t>
            </a:r>
          </a:p>
          <a:p>
            <a:endParaRPr lang="fr-CA" sz="2600" dirty="0"/>
          </a:p>
          <a:p>
            <a:r>
              <a:rPr lang="fr-CA" sz="2600" dirty="0"/>
              <a:t>Compressions thoraciques si FC &lt; 60 bpm. Ratio de 3 compressions par ventilation, et FiO</a:t>
            </a:r>
            <a:r>
              <a:rPr lang="fr-CA" sz="2600" baseline="-25000" dirty="0"/>
              <a:t>2</a:t>
            </a:r>
            <a:r>
              <a:rPr lang="fr-CA" sz="2600" dirty="0"/>
              <a:t> de 100 %.</a:t>
            </a:r>
          </a:p>
          <a:p>
            <a:endParaRPr lang="fr-CA" sz="2600" dirty="0"/>
          </a:p>
          <a:p>
            <a:r>
              <a:rPr lang="fr-CA" sz="2600" dirty="0"/>
              <a:t>Pas d’augmentation de la FC = « CARDIO »</a:t>
            </a:r>
          </a:p>
          <a:p>
            <a:endParaRPr lang="fr-CA" sz="2600" dirty="0"/>
          </a:p>
          <a:p>
            <a:r>
              <a:rPr lang="fr-CA" sz="2600" dirty="0"/>
              <a:t>FC &lt; 60 bpm après 60 secondes : compressions thoraciques → adrénaline</a:t>
            </a:r>
          </a:p>
          <a:p>
            <a:endParaRPr lang="fr-CA" dirty="0"/>
          </a:p>
          <a:p>
            <a:endParaRPr lang="fr-CA" dirty="0"/>
          </a:p>
        </p:txBody>
      </p:sp>
      <p:pic>
        <p:nvPicPr>
          <p:cNvPr id="5" name="Content Placeholder 4" descr="Image">
            <a:extLst>
              <a:ext uri="{FF2B5EF4-FFF2-40B4-BE49-F238E27FC236}">
                <a16:creationId xmlns:a16="http://schemas.microsoft.com/office/drawing/2014/main" id="{DDE94F4C-BE30-664A-8044-6DF3DE05795C}"/>
              </a:ext>
            </a:extLst>
          </p:cNvPr>
          <p:cNvPicPr>
            <a:picLocks noGrp="1" noChangeAspect="1" noChangeArrowheads="1"/>
          </p:cNvPicPr>
          <p:nvPr>
            <p:ph sz="half" idx="1"/>
            <p:custDataLst>
              <p:tags r:id="rId3"/>
            </p:custDataLst>
          </p:nvPr>
        </p:nvPicPr>
        <p:blipFill rotWithShape="1">
          <a:blip r:embed="rId8">
            <a:extLst>
              <a:ext uri="{28A0092B-C50C-407E-A947-70E740481C1C}">
                <a14:useLocalDpi xmlns:a14="http://schemas.microsoft.com/office/drawing/2010/main" val="0"/>
              </a:ext>
            </a:extLst>
          </a:blip>
          <a:srcRect l="8072" t="65863" r="47421"/>
          <a:stretch/>
        </p:blipFill>
        <p:spPr bwMode="auto">
          <a:xfrm>
            <a:off x="276030" y="1392378"/>
            <a:ext cx="4219772" cy="47653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4FA487D-7FA3-AF46-9AE6-7B38388CB2A0}"/>
              </a:ext>
            </a:extLst>
          </p:cNvPr>
          <p:cNvSpPr txBox="1"/>
          <p:nvPr>
            <p:custDataLst>
              <p:tags r:id="rId4"/>
            </p:custDataLst>
          </p:nvPr>
        </p:nvSpPr>
        <p:spPr>
          <a:xfrm>
            <a:off x="457200" y="6200383"/>
            <a:ext cx="5117131" cy="400110"/>
          </a:xfrm>
          <a:prstGeom prst="rect">
            <a:avLst/>
          </a:prstGeom>
          <a:noFill/>
        </p:spPr>
        <p:txBody>
          <a:bodyPr wrap="square" rtlCol="0">
            <a:spAutoFit/>
          </a:bodyPr>
          <a:lstStyle/>
          <a:p>
            <a:pPr fontAlgn="base"/>
            <a:r>
              <a:rPr lang="fr-CA" sz="1000" dirty="0"/>
              <a:t>Weiner, Gary M., et </a:t>
            </a:r>
            <a:r>
              <a:rPr lang="fr-CA" sz="1000" dirty="0" err="1"/>
              <a:t>Jeanette</a:t>
            </a:r>
            <a:r>
              <a:rPr lang="fr-CA" sz="1000" dirty="0"/>
              <a:t> </a:t>
            </a:r>
            <a:r>
              <a:rPr lang="fr-CA" sz="1000" dirty="0" err="1"/>
              <a:t>Zaichkin</a:t>
            </a:r>
            <a:r>
              <a:rPr lang="fr-CA" sz="1000" dirty="0"/>
              <a:t>, éd. </a:t>
            </a:r>
            <a:r>
              <a:rPr lang="fr-CA" sz="1000" b="1" i="1" dirty="0" err="1"/>
              <a:t>Textbook</a:t>
            </a:r>
            <a:r>
              <a:rPr lang="fr-CA" sz="1000" b="1" i="1" dirty="0"/>
              <a:t> of </a:t>
            </a:r>
            <a:r>
              <a:rPr lang="fr-CA" sz="1000" b="1" i="1" dirty="0" err="1"/>
              <a:t>Neonatal</a:t>
            </a:r>
            <a:r>
              <a:rPr lang="fr-CA" sz="1000" b="1" i="1" dirty="0"/>
              <a:t> </a:t>
            </a:r>
            <a:r>
              <a:rPr lang="fr-CA" sz="1000" b="1" i="1" dirty="0" err="1"/>
              <a:t>Resuscitation</a:t>
            </a:r>
            <a:r>
              <a:rPr lang="fr-CA" sz="1000" b="1" dirty="0"/>
              <a:t>, 8</a:t>
            </a:r>
            <a:r>
              <a:rPr lang="fr-CA" sz="1000" b="1" baseline="30000" dirty="0"/>
              <a:t>e</a:t>
            </a:r>
            <a:r>
              <a:rPr lang="fr-CA" sz="1000" b="1" dirty="0"/>
              <a:t> édition</a:t>
            </a:r>
            <a:r>
              <a:rPr lang="fr-CA" sz="1000" dirty="0"/>
              <a:t>, American </a:t>
            </a:r>
            <a:r>
              <a:rPr lang="fr-CA" sz="1000" dirty="0" err="1"/>
              <a:t>Academy</a:t>
            </a:r>
            <a:r>
              <a:rPr lang="fr-CA" sz="1000" dirty="0"/>
              <a:t> of </a:t>
            </a:r>
            <a:r>
              <a:rPr lang="fr-CA" sz="1000" dirty="0" err="1"/>
              <a:t>Pediatrics</a:t>
            </a:r>
            <a:r>
              <a:rPr lang="fr-CA" sz="1000" dirty="0"/>
              <a:t> et American </a:t>
            </a:r>
            <a:r>
              <a:rPr lang="fr-CA" sz="1000" dirty="0" err="1"/>
              <a:t>Heart</a:t>
            </a:r>
            <a:r>
              <a:rPr lang="fr-CA" sz="1000" dirty="0"/>
              <a:t> Association.</a:t>
            </a:r>
          </a:p>
        </p:txBody>
      </p:sp>
      <p:pic>
        <p:nvPicPr>
          <p:cNvPr id="7" name="Picture 4" descr="Healthy Child Uganda | Our Partners and Funders">
            <a:extLst>
              <a:ext uri="{FF2B5EF4-FFF2-40B4-BE49-F238E27FC236}">
                <a16:creationId xmlns:a16="http://schemas.microsoft.com/office/drawing/2014/main" id="{E2087335-D55D-A44A-B183-8BE5692AE097}"/>
              </a:ext>
            </a:extLst>
          </p:cNvPr>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7024835" y="5616624"/>
            <a:ext cx="2119165" cy="14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2985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6"/>
</p:tagLst>
</file>

<file path=ppt/tags/tag112.xml><?xml version="1.0" encoding="utf-8"?>
<p:tagLst xmlns:a="http://schemas.openxmlformats.org/drawingml/2006/main" xmlns:r="http://schemas.openxmlformats.org/officeDocument/2006/relationships" xmlns:p="http://schemas.openxmlformats.org/presentationml/2006/main">
  <p:tag name="NUM" val="7"/>
</p:tagLst>
</file>

<file path=ppt/tags/tag113.xml><?xml version="1.0" encoding="utf-8"?>
<p:tagLst xmlns:a="http://schemas.openxmlformats.org/drawingml/2006/main" xmlns:r="http://schemas.openxmlformats.org/officeDocument/2006/relationships" xmlns:p="http://schemas.openxmlformats.org/presentationml/2006/main">
  <p:tag name="NUM" val="8"/>
</p:tagLst>
</file>

<file path=ppt/tags/tag114.xml><?xml version="1.0" encoding="utf-8"?>
<p:tagLst xmlns:a="http://schemas.openxmlformats.org/drawingml/2006/main" xmlns:r="http://schemas.openxmlformats.org/officeDocument/2006/relationships" xmlns:p="http://schemas.openxmlformats.org/presentationml/2006/main">
  <p:tag name="NUM" val="9"/>
</p:tagLst>
</file>

<file path=ppt/tags/tag115.xml><?xml version="1.0" encoding="utf-8"?>
<p:tagLst xmlns:a="http://schemas.openxmlformats.org/drawingml/2006/main" xmlns:r="http://schemas.openxmlformats.org/officeDocument/2006/relationships" xmlns:p="http://schemas.openxmlformats.org/presentationml/2006/main">
  <p:tag name="NUM" val="10"/>
</p:tagLst>
</file>

<file path=ppt/tags/tag116.xml><?xml version="1.0" encoding="utf-8"?>
<p:tagLst xmlns:a="http://schemas.openxmlformats.org/drawingml/2006/main" xmlns:r="http://schemas.openxmlformats.org/officeDocument/2006/relationships" xmlns:p="http://schemas.openxmlformats.org/presentationml/2006/main">
  <p:tag name="NUM" val="11"/>
</p:tagLst>
</file>

<file path=ppt/tags/tag117.xml><?xml version="1.0" encoding="utf-8"?>
<p:tagLst xmlns:a="http://schemas.openxmlformats.org/drawingml/2006/main" xmlns:r="http://schemas.openxmlformats.org/officeDocument/2006/relationships" xmlns:p="http://schemas.openxmlformats.org/presentationml/2006/main">
  <p:tag name="NUM" val="12"/>
</p:tagLst>
</file>

<file path=ppt/tags/tag118.xml><?xml version="1.0" encoding="utf-8"?>
<p:tagLst xmlns:a="http://schemas.openxmlformats.org/drawingml/2006/main" xmlns:r="http://schemas.openxmlformats.org/officeDocument/2006/relationships" xmlns:p="http://schemas.openxmlformats.org/presentationml/2006/main">
  <p:tag name="NUM" val="13"/>
</p:tagLst>
</file>

<file path=ppt/tags/tag119.xml><?xml version="1.0" encoding="utf-8"?>
<p:tagLst xmlns:a="http://schemas.openxmlformats.org/drawingml/2006/main" xmlns:r="http://schemas.openxmlformats.org/officeDocument/2006/relationships" xmlns:p="http://schemas.openxmlformats.org/presentationml/2006/main">
  <p:tag name="NUM" val="1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8"/>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8"/>
</p:tagLst>
</file>

<file path=ppt/tags/tag76.xml><?xml version="1.0" encoding="utf-8"?>
<p:tagLst xmlns:a="http://schemas.openxmlformats.org/drawingml/2006/main" xmlns:r="http://schemas.openxmlformats.org/officeDocument/2006/relationships" xmlns:p="http://schemas.openxmlformats.org/presentationml/2006/main">
  <p:tag name="NUM" val="9"/>
</p:tagLst>
</file>

<file path=ppt/tags/tag77.xml><?xml version="1.0" encoding="utf-8"?>
<p:tagLst xmlns:a="http://schemas.openxmlformats.org/drawingml/2006/main" xmlns:r="http://schemas.openxmlformats.org/officeDocument/2006/relationships" xmlns:p="http://schemas.openxmlformats.org/presentationml/2006/main">
  <p:tag name="NUM" val="10"/>
</p:tagLst>
</file>

<file path=ppt/tags/tag78.xml><?xml version="1.0" encoding="utf-8"?>
<p:tagLst xmlns:a="http://schemas.openxmlformats.org/drawingml/2006/main" xmlns:r="http://schemas.openxmlformats.org/officeDocument/2006/relationships" xmlns:p="http://schemas.openxmlformats.org/presentationml/2006/main">
  <p:tag name="NUM" val="11"/>
</p:tagLst>
</file>

<file path=ppt/tags/tag79.xml><?xml version="1.0" encoding="utf-8"?>
<p:tagLst xmlns:a="http://schemas.openxmlformats.org/drawingml/2006/main" xmlns:r="http://schemas.openxmlformats.org/officeDocument/2006/relationships" xmlns:p="http://schemas.openxmlformats.org/presentationml/2006/main">
  <p:tag name="NUM" val="1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3"/>
</p:tagLst>
</file>

<file path=ppt/tags/tag81.xml><?xml version="1.0" encoding="utf-8"?>
<p:tagLst xmlns:a="http://schemas.openxmlformats.org/drawingml/2006/main" xmlns:r="http://schemas.openxmlformats.org/officeDocument/2006/relationships" xmlns:p="http://schemas.openxmlformats.org/presentationml/2006/main">
  <p:tag name="NUM" val="14"/>
</p:tagLst>
</file>

<file path=ppt/tags/tag82.xml><?xml version="1.0" encoding="utf-8"?>
<p:tagLst xmlns:a="http://schemas.openxmlformats.org/drawingml/2006/main" xmlns:r="http://schemas.openxmlformats.org/officeDocument/2006/relationships" xmlns:p="http://schemas.openxmlformats.org/presentationml/2006/main">
  <p:tag name="NUM" val="15"/>
</p:tagLst>
</file>

<file path=ppt/tags/tag83.xml><?xml version="1.0" encoding="utf-8"?>
<p:tagLst xmlns:a="http://schemas.openxmlformats.org/drawingml/2006/main" xmlns:r="http://schemas.openxmlformats.org/officeDocument/2006/relationships" xmlns:p="http://schemas.openxmlformats.org/presentationml/2006/main">
  <p:tag name="NUM" val="16"/>
</p:tagLst>
</file>

<file path=ppt/tags/tag84.xml><?xml version="1.0" encoding="utf-8"?>
<p:tagLst xmlns:a="http://schemas.openxmlformats.org/drawingml/2006/main" xmlns:r="http://schemas.openxmlformats.org/officeDocument/2006/relationships" xmlns:p="http://schemas.openxmlformats.org/presentationml/2006/main">
  <p:tag name="NUM" val="17"/>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7"/>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5896</TotalTime>
  <Words>6540</Words>
  <Application>Microsoft Macintosh PowerPoint</Application>
  <PresentationFormat>Affichage à l'écran (4:3)</PresentationFormat>
  <Paragraphs>398</Paragraphs>
  <Slides>32</Slides>
  <Notes>32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32</vt:i4>
      </vt:variant>
    </vt:vector>
  </HeadingPairs>
  <TitlesOfParts>
    <vt:vector size="36" baseType="lpstr">
      <vt:lpstr>Arial</vt:lpstr>
      <vt:lpstr>Calibri</vt:lpstr>
      <vt:lpstr>Wingdings</vt:lpstr>
      <vt:lpstr>Office Theme</vt:lpstr>
      <vt:lpstr>8e édition du PRN au Canada : revue des nouvelles recommandations et de leur fondement</vt:lpstr>
      <vt:lpstr>Déclaration de conflits d’intérêts</vt:lpstr>
      <vt:lpstr>Objectifs </vt:lpstr>
      <vt:lpstr>Présentation PowerPoint</vt:lpstr>
      <vt:lpstr>Présentation PowerPoint</vt:lpstr>
      <vt:lpstr>Préparation à la réanimation</vt:lpstr>
      <vt:lpstr>La « minute d’or »</vt:lpstr>
      <vt:lpstr>La ventilation est la clé!</vt:lpstr>
      <vt:lpstr>Soutien circulatoire</vt:lpstr>
      <vt:lpstr>Médicaments</vt:lpstr>
      <vt:lpstr>Autres considérations</vt:lpstr>
      <vt:lpstr>Objectif no 2</vt:lpstr>
      <vt:lpstr>Moment du clampage du cordon ombilical</vt:lpstr>
      <vt:lpstr>Moment du clampage du cordon chez les bébés non vigoureux</vt:lpstr>
      <vt:lpstr>Traite du cordon ombilical</vt:lpstr>
      <vt:lpstr>Traite du cordon et clampage retardé</vt:lpstr>
      <vt:lpstr>Présentation PowerPoint</vt:lpstr>
      <vt:lpstr>Insufflations prolongées</vt:lpstr>
      <vt:lpstr>Dosage de l’adrénaline</vt:lpstr>
      <vt:lpstr>Présentation PowerPoint</vt:lpstr>
      <vt:lpstr>Adrénaline</vt:lpstr>
      <vt:lpstr>Moment de l’arrêt des manœuvres de réanimation</vt:lpstr>
      <vt:lpstr>Présentation PowerPoint</vt:lpstr>
      <vt:lpstr>Issues des nouveau-nés dont la réanimation a duré au moins 20 minutes</vt:lpstr>
      <vt:lpstr>Moment de l’arrêt</vt:lpstr>
      <vt:lpstr>Objectif no 3</vt:lpstr>
      <vt:lpstr>Changements administratifs et pédagogiques</vt:lpstr>
      <vt:lpstr>Structure du cours au Canada</vt:lpstr>
      <vt:lpstr>Évaluation en ligne des apprentissages</vt:lpstr>
      <vt:lpstr>Lancement au Canada</vt:lpstr>
      <vt:lpstr>Présentation PowerPoint</vt:lpstr>
      <vt:lpstr>Des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Hill</dc:creator>
  <cp:lastModifiedBy>Ahmed Moussa</cp:lastModifiedBy>
  <cp:revision>279</cp:revision>
  <dcterms:created xsi:type="dcterms:W3CDTF">2011-10-19T14:22:10Z</dcterms:created>
  <dcterms:modified xsi:type="dcterms:W3CDTF">2021-11-04T20:05:09Z</dcterms:modified>
</cp:coreProperties>
</file>