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1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e Strickland" initials="JS" lastIdx="2" clrIdx="0">
    <p:extLst>
      <p:ext uri="{19B8F6BF-5375-455C-9EA6-DF929625EA0E}">
        <p15:presenceInfo xmlns:p15="http://schemas.microsoft.com/office/powerpoint/2012/main" userId="S-1-5-21-18574106-1426806919-402028614-1265" providerId="AD"/>
      </p:ext>
    </p:extLst>
  </p:cmAuthor>
  <p:cmAuthor id="2" name="apluk" initials="a" lastIdx="2" clrIdx="1">
    <p:extLst>
      <p:ext uri="{19B8F6BF-5375-455C-9EA6-DF929625EA0E}">
        <p15:presenceInfo xmlns:p15="http://schemas.microsoft.com/office/powerpoint/2012/main" userId="apluk" providerId="None"/>
      </p:ext>
    </p:extLst>
  </p:cmAuthor>
  <p:cmAuthor id="3" name="Courtney Green" initials="CG" lastIdx="1" clrIdx="2">
    <p:extLst>
      <p:ext uri="{19B8F6BF-5375-455C-9EA6-DF929625EA0E}">
        <p15:presenceInfo xmlns:p15="http://schemas.microsoft.com/office/powerpoint/2012/main" userId="S-1-5-21-1390067357-1801674531-725345543-6609" providerId="AD"/>
      </p:ext>
    </p:extLst>
  </p:cmAuthor>
  <p:cmAuthor id="4" name="Marie-Eve Roy-Lacroix" initials="MERL" lastIdx="4" clrIdx="3">
    <p:extLst>
      <p:ext uri="{19B8F6BF-5375-455C-9EA6-DF929625EA0E}">
        <p15:presenceInfo xmlns:p15="http://schemas.microsoft.com/office/powerpoint/2012/main" userId="c12abe0a4ac46358" providerId="Windows Live"/>
      </p:ext>
    </p:extLst>
  </p:cmAuthor>
  <p:cmAuthor id="5" name="Antonie Pluk" initials="AP" lastIdx="4" clrIdx="4">
    <p:extLst>
      <p:ext uri="{19B8F6BF-5375-455C-9EA6-DF929625EA0E}">
        <p15:presenceInfo xmlns:p15="http://schemas.microsoft.com/office/powerpoint/2012/main" userId="S::antonie@stevenson.ca::317a8439-3835-4c15-8ac1-3578b2143ff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729"/>
  </p:normalViewPr>
  <p:slideViewPr>
    <p:cSldViewPr snapToGrid="0" snapToObjects="1">
      <p:cViewPr varScale="1">
        <p:scale>
          <a:sx n="66" d="100"/>
          <a:sy n="66" d="100"/>
        </p:scale>
        <p:origin x="16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E9C78-DD94-074B-A8A2-35C5EADBFE7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8E4FF-D259-004E-849F-CCCFEB68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0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8E4FF-D259-004E-849F-CCCFEB685B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4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2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4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4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0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2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7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2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7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3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5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0CF5-138B-5C4F-8201-BFFF6CA66EE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FBA61-E540-C54E-92BD-348583C1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9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336420E-B6EF-DB4C-9A7D-A7C08284E2FE}"/>
              </a:ext>
            </a:extLst>
          </p:cNvPr>
          <p:cNvSpPr txBox="1"/>
          <p:nvPr/>
        </p:nvSpPr>
        <p:spPr>
          <a:xfrm>
            <a:off x="100578" y="4514871"/>
            <a:ext cx="4348058" cy="78483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100" dirty="0"/>
              <a:t>DURÉE 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CA" sz="1100" dirty="0"/>
              <a:t>Clampage retardé de 60-120 secondes</a:t>
            </a:r>
          </a:p>
          <a:p>
            <a:r>
              <a:rPr lang="fr-CA" sz="1100" i="1" dirty="0"/>
              <a:t>S’il est impossible d’attendre 60 secondes, le CRC avec un délai allant jusqu’à 30 secondes est préférable au CIC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BC4830-5EA5-F44C-94A3-3E84B860FA35}"/>
              </a:ext>
            </a:extLst>
          </p:cNvPr>
          <p:cNvSpPr txBox="1"/>
          <p:nvPr/>
        </p:nvSpPr>
        <p:spPr>
          <a:xfrm>
            <a:off x="3717561" y="1846801"/>
            <a:ext cx="1678898" cy="26161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100" dirty="0"/>
              <a:t>Naissance du nourrisson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E741B2-4DF4-DC49-97AD-BAE31D8C68BB}"/>
              </a:ext>
            </a:extLst>
          </p:cNvPr>
          <p:cNvSpPr txBox="1"/>
          <p:nvPr/>
        </p:nvSpPr>
        <p:spPr>
          <a:xfrm>
            <a:off x="4720622" y="2840980"/>
            <a:ext cx="4348097" cy="26161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100" b="1"/>
              <a:t>À terme</a:t>
            </a:r>
            <a:r>
              <a:rPr lang="fr-CA" sz="1100"/>
              <a:t> (</a:t>
            </a:r>
            <a:r>
              <a:rPr lang="fr-CA" sz="1100" u="sng"/>
              <a:t>&gt;</a:t>
            </a:r>
            <a:r>
              <a:rPr lang="fr-CA" sz="1100"/>
              <a:t> 37 semaines) : stimulation en douceur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EE097E-0946-4B41-A446-B513DC529C26}"/>
              </a:ext>
            </a:extLst>
          </p:cNvPr>
          <p:cNvSpPr txBox="1"/>
          <p:nvPr/>
        </p:nvSpPr>
        <p:spPr>
          <a:xfrm>
            <a:off x="100578" y="2840980"/>
            <a:ext cx="4348098" cy="43088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100" b="1"/>
              <a:t>Prématuré</a:t>
            </a:r>
            <a:r>
              <a:rPr lang="fr-CA" sz="1100"/>
              <a:t> (&lt; 37 semaines) : une personne stimule en douceur </a:t>
            </a:r>
            <a:r>
              <a:rPr lang="fr-CA" sz="1100" i="1"/>
              <a:t>uniquement le dos</a:t>
            </a:r>
            <a:r>
              <a:rPr lang="fr-CA" sz="1100"/>
              <a:t> du bébé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3A47FD-C222-AF4A-A45A-DD967271268B}"/>
              </a:ext>
            </a:extLst>
          </p:cNvPr>
          <p:cNvSpPr txBox="1"/>
          <p:nvPr/>
        </p:nvSpPr>
        <p:spPr>
          <a:xfrm>
            <a:off x="0" y="6371564"/>
            <a:ext cx="9144000" cy="6078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700">
                <a:latin typeface="Calibri" panose="020F0502020204030204" pitchFamily="34" charset="0"/>
                <a:ea typeface="Calibri" panose="020F0502020204030204" pitchFamily="34" charset="0"/>
              </a:rPr>
              <a:t>* Sauf dans les centres ayant l’expérience et l’équipement nécessaires. </a:t>
            </a:r>
            <a:r>
              <a:rPr lang="fr-CA" sz="700"/>
              <a:t>CRC : clampage retardé du cordon; CIC : clampage immédiat du cordon; IV : voie intraveineuse; IM : voie intramusculaire.</a:t>
            </a:r>
          </a:p>
          <a:p>
            <a:r>
              <a:rPr lang="fr-CA" sz="700"/>
              <a:t>Remarque : Lorsqu’un CRC est réalisé dans le cas de jumeaux, il faut nommer une personne pour chacune des responsabilités suivantes : </a:t>
            </a:r>
            <a:r>
              <a:rPr lang="fr-CA" sz="600"/>
              <a:t>1) recevoir le jumeau A; 2) surveiller l’état du jumeau A et clamper le cordon; 3) extraire le jumeau B; 4) surveiller l’état du jumeau B et clamper le cordon.</a:t>
            </a:r>
          </a:p>
          <a:p>
            <a:endParaRPr lang="en-CA" sz="600" dirty="0"/>
          </a:p>
          <a:p>
            <a:endParaRPr lang="en-CA" sz="7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89F22B-D6D0-074A-B0B8-3642FE2DBE15}"/>
              </a:ext>
            </a:extLst>
          </p:cNvPr>
          <p:cNvSpPr txBox="1"/>
          <p:nvPr/>
        </p:nvSpPr>
        <p:spPr>
          <a:xfrm>
            <a:off x="4707836" y="4518417"/>
            <a:ext cx="4373622" cy="60016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100"/>
              <a:t>DURÉE 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CA" sz="1100"/>
              <a:t>Clampage retardé de 60 secondes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DE58CF-D1E6-8B4B-82B4-B5D4E97246FD}"/>
              </a:ext>
            </a:extLst>
          </p:cNvPr>
          <p:cNvSpPr txBox="1"/>
          <p:nvPr/>
        </p:nvSpPr>
        <p:spPr>
          <a:xfrm>
            <a:off x="100178" y="5289014"/>
            <a:ext cx="4348097" cy="59247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100"/>
              <a:t>ADMINISTRER UN UTÉROTONIQUE 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CA" sz="1100"/>
              <a:t>IV : après le clampage du cordon du dernier nourrisson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CA" sz="1000"/>
              <a:t>IM : à l’extraction de l’épaule antérieure du dernier nourrisson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5CEE5A-A21F-D24A-AEFD-9C8C30A8857D}"/>
              </a:ext>
            </a:extLst>
          </p:cNvPr>
          <p:cNvSpPr txBox="1"/>
          <p:nvPr/>
        </p:nvSpPr>
        <p:spPr>
          <a:xfrm>
            <a:off x="3483719" y="2389255"/>
            <a:ext cx="2167683" cy="26161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100" dirty="0"/>
              <a:t>Aucune contre-indication au CRC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65E1B98-99B6-D941-B18E-2474C8DFEBE4}"/>
              </a:ext>
            </a:extLst>
          </p:cNvPr>
          <p:cNvSpPr txBox="1"/>
          <p:nvPr/>
        </p:nvSpPr>
        <p:spPr>
          <a:xfrm>
            <a:off x="4708091" y="5287339"/>
            <a:ext cx="4373367" cy="60016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100"/>
              <a:t>ADMINISTRER UN UTÉROTONIQUE 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CA" sz="1100"/>
              <a:t>IV ou IM à l’extraction de l’épaule antérieure du dernier nourrisson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F75BFEB-2394-CE4C-9DF4-1723909F24CA}"/>
              </a:ext>
            </a:extLst>
          </p:cNvPr>
          <p:cNvCxnSpPr>
            <a:cxnSpLocks/>
            <a:stCxn id="11" idx="2"/>
            <a:endCxn id="10" idx="0"/>
          </p:cNvCxnSpPr>
          <p:nvPr/>
        </p:nvCxnSpPr>
        <p:spPr>
          <a:xfrm flipH="1" flipV="1">
            <a:off x="2274227" y="5289014"/>
            <a:ext cx="380" cy="1068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B6924F6-4F73-0442-B543-C0C1C9E4BBFB}"/>
              </a:ext>
            </a:extLst>
          </p:cNvPr>
          <p:cNvCxnSpPr>
            <a:cxnSpLocks/>
            <a:stCxn id="9" idx="2"/>
            <a:endCxn id="51" idx="0"/>
          </p:cNvCxnSpPr>
          <p:nvPr/>
        </p:nvCxnSpPr>
        <p:spPr>
          <a:xfrm>
            <a:off x="6894647" y="5118581"/>
            <a:ext cx="128" cy="16875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23714F1-C49B-F74C-ABE0-3AEBE15D4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74160"/>
              </p:ext>
            </p:extLst>
          </p:nvPr>
        </p:nvGraphicFramePr>
        <p:xfrm>
          <a:off x="100578" y="3246819"/>
          <a:ext cx="4348098" cy="104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049">
                  <a:extLst>
                    <a:ext uri="{9D8B030D-6E8A-4147-A177-3AD203B41FA5}">
                      <a16:colId xmlns:a16="http://schemas.microsoft.com/office/drawing/2014/main" val="3932573237"/>
                    </a:ext>
                  </a:extLst>
                </a:gridCol>
                <a:gridCol w="2174049">
                  <a:extLst>
                    <a:ext uri="{9D8B030D-6E8A-4147-A177-3AD203B41FA5}">
                      <a16:colId xmlns:a16="http://schemas.microsoft.com/office/drawing/2014/main" val="2762230252"/>
                    </a:ext>
                  </a:extLst>
                </a:gridCol>
              </a:tblGrid>
              <a:tr h="12468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POSITIONNER le nourrisson :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103400"/>
                  </a:ext>
                </a:extLst>
              </a:tr>
              <a:tr h="400912">
                <a:tc>
                  <a:txBody>
                    <a:bodyPr/>
                    <a:lstStyle/>
                    <a:p>
                      <a:pPr algn="ctr"/>
                      <a:r>
                        <a:rPr lang="fr-CA" sz="1100"/>
                        <a:t>Accouchement vaginal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/>
                        <a:t>Césarienne </a:t>
                      </a:r>
                    </a:p>
                    <a:p>
                      <a:pPr algn="l" rtl="0"/>
                      <a:endParaRPr lang="en-US" sz="1100" dirty="0"/>
                    </a:p>
                    <a:p>
                      <a:pPr algn="l" rtl="0"/>
                      <a:endParaRPr lang="en-US" sz="11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668504"/>
                  </a:ext>
                </a:extLst>
              </a:tr>
              <a:tr h="218600">
                <a:tc grid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/>
                        <a:t>Dans une serviette chaude ou dans un sac ou film de polyéthylène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79773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39F78968-3407-8B46-8823-3980E1CAA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64555"/>
              </p:ext>
            </p:extLst>
          </p:nvPr>
        </p:nvGraphicFramePr>
        <p:xfrm>
          <a:off x="4707836" y="3253335"/>
          <a:ext cx="4373668" cy="121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834">
                  <a:extLst>
                    <a:ext uri="{9D8B030D-6E8A-4147-A177-3AD203B41FA5}">
                      <a16:colId xmlns:a16="http://schemas.microsoft.com/office/drawing/2014/main" val="3932573237"/>
                    </a:ext>
                  </a:extLst>
                </a:gridCol>
                <a:gridCol w="2186834">
                  <a:extLst>
                    <a:ext uri="{9D8B030D-6E8A-4147-A177-3AD203B41FA5}">
                      <a16:colId xmlns:a16="http://schemas.microsoft.com/office/drawing/2014/main" val="276223025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CA" sz="1100" b="0">
                          <a:solidFill>
                            <a:schemeClr val="tx1"/>
                          </a:solidFill>
                        </a:rPr>
                        <a:t>POSITIONNER le nourrisson :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103400"/>
                  </a:ext>
                </a:extLst>
              </a:tr>
              <a:tr h="471587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/>
                        <a:t>Accouchement vaginal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/>
                        <a:t>Au niveau ou au-dessous de l’orifice vaginal OU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/>
                        <a:t>Sur l’abdomen de la </a:t>
                      </a:r>
                      <a:r>
                        <a:rPr lang="fr-CA" sz="1100" baseline="0" dirty="0"/>
                        <a:t>mère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/>
                        <a:t>Césarienne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100"/>
                        <a:t>Au niveau ou au-dessous de l’incision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668504"/>
                  </a:ext>
                </a:extLst>
              </a:tr>
              <a:tr h="200057">
                <a:tc grid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/>
                        <a:t>Dans une serviette chaude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79773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272E775-B912-8E4B-9603-5368081076EA}"/>
              </a:ext>
            </a:extLst>
          </p:cNvPr>
          <p:cNvCxnSpPr>
            <a:cxnSpLocks/>
            <a:stCxn id="4" idx="2"/>
            <a:endCxn id="14" idx="0"/>
          </p:cNvCxnSpPr>
          <p:nvPr/>
        </p:nvCxnSpPr>
        <p:spPr>
          <a:xfrm flipV="1">
            <a:off x="2274627" y="3246819"/>
            <a:ext cx="0" cy="2504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ED923E6-77A6-B746-9270-518512A13894}"/>
              </a:ext>
            </a:extLst>
          </p:cNvPr>
          <p:cNvCxnSpPr>
            <a:cxnSpLocks/>
            <a:stCxn id="3" idx="2"/>
            <a:endCxn id="44" idx="0"/>
          </p:cNvCxnSpPr>
          <p:nvPr/>
        </p:nvCxnSpPr>
        <p:spPr>
          <a:xfrm flipH="1">
            <a:off x="6894670" y="3102590"/>
            <a:ext cx="1" cy="15074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DB96F8B-C28B-834C-A3CB-F748AA5E619A}"/>
              </a:ext>
            </a:extLst>
          </p:cNvPr>
          <p:cNvCxnSpPr>
            <a:cxnSpLocks/>
            <a:stCxn id="14" idx="2"/>
            <a:endCxn id="11" idx="0"/>
          </p:cNvCxnSpPr>
          <p:nvPr/>
        </p:nvCxnSpPr>
        <p:spPr>
          <a:xfrm flipH="1">
            <a:off x="2274607" y="4290759"/>
            <a:ext cx="20" cy="22411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EC8932D-2496-CC42-AAB2-4AAB6739D937}"/>
              </a:ext>
            </a:extLst>
          </p:cNvPr>
          <p:cNvCxnSpPr>
            <a:cxnSpLocks/>
            <a:stCxn id="44" idx="2"/>
            <a:endCxn id="9" idx="0"/>
          </p:cNvCxnSpPr>
          <p:nvPr/>
        </p:nvCxnSpPr>
        <p:spPr>
          <a:xfrm flipH="1">
            <a:off x="6894647" y="4464915"/>
            <a:ext cx="23" cy="535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CEE932A9-337A-A142-AC6D-BE597AE52E77}"/>
              </a:ext>
            </a:extLst>
          </p:cNvPr>
          <p:cNvSpPr txBox="1"/>
          <p:nvPr/>
        </p:nvSpPr>
        <p:spPr>
          <a:xfrm>
            <a:off x="65991" y="37981"/>
            <a:ext cx="9003142" cy="16619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sz="1000" b="1" dirty="0"/>
              <a:t>Discuter</a:t>
            </a:r>
            <a:r>
              <a:rPr lang="fr-CA" sz="1000" dirty="0"/>
              <a:t> </a:t>
            </a:r>
          </a:p>
          <a:p>
            <a:r>
              <a:rPr lang="fr-CA" sz="1100" b="1" dirty="0"/>
              <a:t>avec les parents</a:t>
            </a:r>
            <a:r>
              <a:rPr lang="fr-CA" sz="1000" dirty="0"/>
              <a:t> des bénéfices du CRC et expliquer le processus en évitant d’utiliser des termes comme « transfusion » et en les invitant à donner leur point de vue</a:t>
            </a:r>
          </a:p>
          <a:p>
            <a:r>
              <a:rPr lang="fr-CA" sz="1100" b="1" dirty="0"/>
              <a:t>avec l’équipe clinique </a:t>
            </a:r>
            <a:r>
              <a:rPr lang="fr-CA" sz="1000" dirty="0"/>
              <a:t>(p. ex., obstétrique, pédiatrie, anesthésie, soins infirmiers, pratique sage-femme) :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/>
              <a:t>Examiner les contre-indications au CRC pour le nourrisson et la mère (il y en a peu)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/>
              <a:t>Identifier la personne qui signalera les temps (p. ex., 15, 30, 45, 60 secondes)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/>
              <a:t>Convenir d’une phrase à utiliser lorsqu’un membre de l’équipe croit qu’il est temps de clamper le cordon (p. ex. : </a:t>
            </a:r>
            <a:r>
              <a:rPr lang="fr-CA" sz="1000" i="1" dirty="0"/>
              <a:t>C’est le moment de couper le cordon</a:t>
            </a:r>
            <a:r>
              <a:rPr lang="fr-CA" sz="1000" dirty="0"/>
              <a:t>) en évitant les énoncés potentiellement préoccupants sur l’état du bébé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/>
              <a:t>Vérifier l’équipement et l’environnement, s’assurer que la température ambiante est adéquate et que des sacs de plastique et des serviettes sont facilement accessibles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/>
              <a:t>Convenir de ne pas administrer d’</a:t>
            </a:r>
            <a:r>
              <a:rPr lang="fr-CA" sz="1000" dirty="0" err="1"/>
              <a:t>utérotoniques</a:t>
            </a:r>
            <a:r>
              <a:rPr lang="fr-CA" sz="1000" dirty="0"/>
              <a:t> IV avant le CRC en cas d’accouchement avant terme, mais ce délai n’est pas nécessaire pour l’accouchement à terme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675A8109-8B27-5542-8737-54451E6551D5}"/>
              </a:ext>
            </a:extLst>
          </p:cNvPr>
          <p:cNvSpPr txBox="1"/>
          <p:nvPr/>
        </p:nvSpPr>
        <p:spPr>
          <a:xfrm>
            <a:off x="100178" y="6147125"/>
            <a:ext cx="896854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100"/>
              <a:t>Le membre de l’équipe qui chronomètre le clampage du cordon confirme la durée et s’assure que les données sont consignées au dossier</a:t>
            </a:r>
          </a:p>
        </p:txBody>
      </p:sp>
      <p:cxnSp>
        <p:nvCxnSpPr>
          <p:cNvPr id="197" name="Elbow Connector 196">
            <a:extLst>
              <a:ext uri="{FF2B5EF4-FFF2-40B4-BE49-F238E27FC236}">
                <a16:creationId xmlns:a16="http://schemas.microsoft.com/office/drawing/2014/main" id="{0EEDFB96-57A2-C44A-BA9D-655C02CD23DC}"/>
              </a:ext>
            </a:extLst>
          </p:cNvPr>
          <p:cNvCxnSpPr>
            <a:cxnSpLocks/>
            <a:stCxn id="24" idx="2"/>
            <a:endCxn id="4" idx="0"/>
          </p:cNvCxnSpPr>
          <p:nvPr/>
        </p:nvCxnSpPr>
        <p:spPr>
          <a:xfrm rot="5400000">
            <a:off x="3326037" y="1599455"/>
            <a:ext cx="190115" cy="2292934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Elbow Connector 207">
            <a:extLst>
              <a:ext uri="{FF2B5EF4-FFF2-40B4-BE49-F238E27FC236}">
                <a16:creationId xmlns:a16="http://schemas.microsoft.com/office/drawing/2014/main" id="{16AA4BC8-9DCA-1D45-9BC3-AED8AAE3CD54}"/>
              </a:ext>
            </a:extLst>
          </p:cNvPr>
          <p:cNvCxnSpPr>
            <a:cxnSpLocks/>
            <a:stCxn id="24" idx="2"/>
            <a:endCxn id="3" idx="0"/>
          </p:cNvCxnSpPr>
          <p:nvPr/>
        </p:nvCxnSpPr>
        <p:spPr>
          <a:xfrm rot="16200000" flipH="1">
            <a:off x="5636059" y="1582367"/>
            <a:ext cx="190115" cy="2327110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Elbow Connector 219">
            <a:extLst>
              <a:ext uri="{FF2B5EF4-FFF2-40B4-BE49-F238E27FC236}">
                <a16:creationId xmlns:a16="http://schemas.microsoft.com/office/drawing/2014/main" id="{28CC95C7-4504-6046-BF7E-8098A37C1177}"/>
              </a:ext>
            </a:extLst>
          </p:cNvPr>
          <p:cNvCxnSpPr>
            <a:cxnSpLocks/>
            <a:stCxn id="10" idx="2"/>
            <a:endCxn id="200" idx="0"/>
          </p:cNvCxnSpPr>
          <p:nvPr/>
        </p:nvCxnSpPr>
        <p:spPr>
          <a:xfrm rot="16200000" flipH="1">
            <a:off x="3296518" y="4859193"/>
            <a:ext cx="265641" cy="2310222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Elbow Connector 221">
            <a:extLst>
              <a:ext uri="{FF2B5EF4-FFF2-40B4-BE49-F238E27FC236}">
                <a16:creationId xmlns:a16="http://schemas.microsoft.com/office/drawing/2014/main" id="{F021215E-AC51-2541-A3BE-849907F254F1}"/>
              </a:ext>
            </a:extLst>
          </p:cNvPr>
          <p:cNvCxnSpPr>
            <a:cxnSpLocks/>
            <a:stCxn id="51" idx="2"/>
            <a:endCxn id="200" idx="0"/>
          </p:cNvCxnSpPr>
          <p:nvPr/>
        </p:nvCxnSpPr>
        <p:spPr>
          <a:xfrm rot="5400000">
            <a:off x="5609801" y="4862151"/>
            <a:ext cx="259622" cy="2310326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Arrow Connector 348">
            <a:extLst>
              <a:ext uri="{FF2B5EF4-FFF2-40B4-BE49-F238E27FC236}">
                <a16:creationId xmlns:a16="http://schemas.microsoft.com/office/drawing/2014/main" id="{00AAB9AD-0969-FE4E-AAF6-27A923F094AB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4557010" y="2108411"/>
            <a:ext cx="10551" cy="280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ADE2EB7-3149-BC4E-B158-9E8A83F38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131431"/>
              </p:ext>
            </p:extLst>
          </p:nvPr>
        </p:nvGraphicFramePr>
        <p:xfrm>
          <a:off x="5532518" y="1754028"/>
          <a:ext cx="3681687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643">
                  <a:extLst>
                    <a:ext uri="{9D8B030D-6E8A-4147-A177-3AD203B41FA5}">
                      <a16:colId xmlns:a16="http://schemas.microsoft.com/office/drawing/2014/main" val="2512899836"/>
                    </a:ext>
                  </a:extLst>
                </a:gridCol>
                <a:gridCol w="1839044">
                  <a:extLst>
                    <a:ext uri="{9D8B030D-6E8A-4147-A177-3AD203B41FA5}">
                      <a16:colId xmlns:a16="http://schemas.microsoft.com/office/drawing/2014/main" val="222429765"/>
                    </a:ext>
                  </a:extLst>
                </a:gridCol>
              </a:tblGrid>
              <a:tr h="614717">
                <a:tc>
                  <a:txBody>
                    <a:bodyPr/>
                    <a:lstStyle/>
                    <a:p>
                      <a:pPr algn="ctr"/>
                      <a:r>
                        <a:rPr lang="fr-CA" sz="900" b="0" u="sng" dirty="0">
                          <a:solidFill>
                            <a:schemeClr val="tx1"/>
                          </a:solidFill>
                        </a:rPr>
                        <a:t>Nourrisson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900" b="0" dirty="0">
                          <a:solidFill>
                            <a:schemeClr val="tx1"/>
                          </a:solidFill>
                        </a:rPr>
                        <a:t>Réanimation requise*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900" b="0" dirty="0">
                          <a:solidFill>
                            <a:schemeClr val="tx1"/>
                          </a:solidFill>
                        </a:rPr>
                        <a:t>Anasarque </a:t>
                      </a:r>
                      <a:r>
                        <a:rPr lang="fr-CA" sz="900" b="0" dirty="0" err="1">
                          <a:solidFill>
                            <a:schemeClr val="tx1"/>
                          </a:solidFill>
                        </a:rPr>
                        <a:t>fœtoplacentaire</a:t>
                      </a:r>
                      <a:endParaRPr lang="fr-CA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900" b="0" dirty="0">
                          <a:solidFill>
                            <a:schemeClr val="tx1"/>
                          </a:solidFill>
                        </a:rPr>
                        <a:t>Syndrome transfuseur-transfusé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900" b="0" dirty="0">
                          <a:solidFill>
                            <a:schemeClr val="tx1"/>
                          </a:solidFill>
                        </a:rPr>
                        <a:t>Séquence anémie-</a:t>
                      </a:r>
                      <a:r>
                        <a:rPr lang="fr-CA" sz="900" b="0" dirty="0" err="1">
                          <a:solidFill>
                            <a:schemeClr val="tx1"/>
                          </a:solidFill>
                        </a:rPr>
                        <a:t>polycythémie</a:t>
                      </a:r>
                      <a:endParaRPr lang="fr-CA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900" b="0" u="sng" dirty="0">
                          <a:solidFill>
                            <a:schemeClr val="tx1"/>
                          </a:solidFill>
                        </a:rPr>
                        <a:t>Mère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900" b="0" dirty="0">
                          <a:solidFill>
                            <a:schemeClr val="tx1"/>
                          </a:solidFill>
                        </a:rPr>
                        <a:t>Réanimation requise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900" b="0" dirty="0">
                          <a:solidFill>
                            <a:schemeClr val="tx1"/>
                          </a:solidFill>
                        </a:rPr>
                        <a:t>Interruption de la circulation utéro-placentaire (p. ex., hématome </a:t>
                      </a:r>
                      <a:r>
                        <a:rPr lang="fr-CA" sz="900" b="0" dirty="0" err="1">
                          <a:solidFill>
                            <a:schemeClr val="tx1"/>
                          </a:solidFill>
                        </a:rPr>
                        <a:t>rétroplacentaire</a:t>
                      </a:r>
                      <a:r>
                        <a:rPr lang="fr-CA" sz="900" b="0" dirty="0">
                          <a:solidFill>
                            <a:schemeClr val="tx1"/>
                          </a:solidFill>
                        </a:rPr>
                        <a:t>, vasa prævia ou placenta prævia avec saignement actif)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053828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B6E0A4-973A-AC4A-A6F0-38A45953E746}"/>
              </a:ext>
            </a:extLst>
          </p:cNvPr>
          <p:cNvCxnSpPr>
            <a:cxnSpLocks/>
            <a:stCxn id="122" idx="2"/>
            <a:endCxn id="2" idx="0"/>
          </p:cNvCxnSpPr>
          <p:nvPr/>
        </p:nvCxnSpPr>
        <p:spPr>
          <a:xfrm flipH="1">
            <a:off x="4557010" y="1699974"/>
            <a:ext cx="10552" cy="146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2E19777-0833-AD45-9214-D7AB0837A0A8}"/>
              </a:ext>
            </a:extLst>
          </p:cNvPr>
          <p:cNvSpPr txBox="1"/>
          <p:nvPr/>
        </p:nvSpPr>
        <p:spPr>
          <a:xfrm>
            <a:off x="6274220" y="1666763"/>
            <a:ext cx="2173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900" dirty="0"/>
              <a:t>Exemples de contre-indications absolues 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95F1B0-E4B1-294D-97CA-392DB58E0A94}"/>
              </a:ext>
            </a:extLst>
          </p:cNvPr>
          <p:cNvSpPr txBox="1"/>
          <p:nvPr/>
        </p:nvSpPr>
        <p:spPr>
          <a:xfrm>
            <a:off x="757689" y="3826522"/>
            <a:ext cx="35621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dirty="0"/>
              <a:t>Au niveau ou au-dessous de l’orifice vaginal ou de l’incision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CDB5F399-5F1D-BA44-807F-19D5F9C22B7D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63369" y="3741440"/>
            <a:ext cx="1875417" cy="850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F073FB-B91F-F546-A2EC-6FA28A1F6B22}"/>
              </a:ext>
            </a:extLst>
          </p:cNvPr>
          <p:cNvCxnSpPr/>
          <p:nvPr/>
        </p:nvCxnSpPr>
        <p:spPr>
          <a:xfrm flipV="1">
            <a:off x="1145969" y="3689593"/>
            <a:ext cx="0" cy="360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4686EA9-2C34-6548-BCF5-6103F7516AAD}"/>
              </a:ext>
            </a:extLst>
          </p:cNvPr>
          <p:cNvCxnSpPr/>
          <p:nvPr/>
        </p:nvCxnSpPr>
        <p:spPr>
          <a:xfrm flipV="1">
            <a:off x="3308163" y="3689593"/>
            <a:ext cx="0" cy="360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CADA534-8644-824C-861C-F4D6B5B7CB49}"/>
              </a:ext>
            </a:extLst>
          </p:cNvPr>
          <p:cNvCxnSpPr/>
          <p:nvPr/>
        </p:nvCxnSpPr>
        <p:spPr>
          <a:xfrm flipH="1">
            <a:off x="2274226" y="3725685"/>
            <a:ext cx="10339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325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42A68D253AB4EB7B9080D72A6E74D" ma:contentTypeVersion="11" ma:contentTypeDescription="Create a new document." ma:contentTypeScope="" ma:versionID="600cc53a3c9aa17b1644a37a018bff4e">
  <xsd:schema xmlns:xsd="http://www.w3.org/2001/XMLSchema" xmlns:xs="http://www.w3.org/2001/XMLSchema" xmlns:p="http://schemas.microsoft.com/office/2006/metadata/properties" xmlns:ns2="33606232-928c-4bb0-a924-17c27df2b60f" xmlns:ns3="c311b6a1-986e-4c2b-9edf-242538099238" targetNamespace="http://schemas.microsoft.com/office/2006/metadata/properties" ma:root="true" ma:fieldsID="675ca787efa61c21677723100a6b2d19" ns2:_="" ns3:_="">
    <xsd:import namespace="33606232-928c-4bb0-a924-17c27df2b60f"/>
    <xsd:import namespace="c311b6a1-986e-4c2b-9edf-2425380992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06232-928c-4bb0-a924-17c27df2b6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11b6a1-986e-4c2b-9edf-24253809923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FC122A-BFE3-4FCB-AE8E-FC3467B039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606232-928c-4bb0-a924-17c27df2b60f"/>
    <ds:schemaRef ds:uri="c311b6a1-986e-4c2b-9edf-2425380992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A68FD-3CCA-4BDB-BDE0-6D09F0F6FE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3CDDC4-5328-479E-B865-33B1B523B6F7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c311b6a1-986e-4c2b-9edf-242538099238"/>
    <ds:schemaRef ds:uri="http://www.w3.org/XML/1998/namespace"/>
    <ds:schemaRef ds:uri="http://schemas.openxmlformats.org/package/2006/metadata/core-properties"/>
    <ds:schemaRef ds:uri="33606232-928c-4bb0-a924-17c27df2b60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</TotalTime>
  <Words>145</Words>
  <Application>Microsoft Office PowerPoint</Application>
  <PresentationFormat>Letter Paper (8.5x11 in)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Viaje</dc:creator>
  <cp:lastModifiedBy>Courtney Green</cp:lastModifiedBy>
  <cp:revision>114</cp:revision>
  <dcterms:created xsi:type="dcterms:W3CDTF">2020-08-01T14:04:07Z</dcterms:created>
  <dcterms:modified xsi:type="dcterms:W3CDTF">2022-01-12T15:04:25Z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0x0101006CA42A68D253AB4EB7B9080D72A6E74D</vt:lpwstr>
  </property>
</Properties>
</file>